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hk580YbBg5hi6Dihp0Ap/qI1VI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6193"/>
    <a:srgbClr val="999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9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6a939c396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6a939c396_2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Arial"/>
                <a:ea typeface="Arial"/>
                <a:cs typeface="Arial"/>
                <a:sym typeface="Arial"/>
              </a:rPr>
              <a:t>This analysis allows us to quantify the sentiment of the Timberwolves fans based on the NBA games that Timberwolves win or lose. This system can be extended to quantify and analyze the behavior of the population on a new public policy or a major event.</a:t>
            </a:r>
            <a:endParaRPr/>
          </a:p>
        </p:txBody>
      </p:sp>
      <p:sp>
        <p:nvSpPr>
          <p:cNvPr id="228" name="Google Shape;228;g126a939c396_2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Need to further complete the sentence </a:t>
            </a:r>
            <a:endParaRPr/>
          </a:p>
        </p:txBody>
      </p:sp>
      <p:sp>
        <p:nvSpPr>
          <p:cNvPr id="98" name="Google Shape;98;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C4043"/>
                </a:solidFill>
                <a:latin typeface="Roboto"/>
                <a:ea typeface="Roboto"/>
                <a:cs typeface="Roboto"/>
                <a:sym typeface="Roboto"/>
              </a:rPr>
              <a:t>1. scalable storage</a:t>
            </a:r>
            <a:br>
              <a:rPr lang="en-US"/>
            </a:br>
            <a:r>
              <a:rPr lang="en-US" b="0" i="0">
                <a:solidFill>
                  <a:srgbClr val="3C4043"/>
                </a:solidFill>
                <a:latin typeface="Roboto"/>
                <a:ea typeface="Roboto"/>
                <a:cs typeface="Roboto"/>
                <a:sym typeface="Roboto"/>
              </a:rPr>
              <a:t>2. easily accessible</a:t>
            </a:r>
            <a:br>
              <a:rPr lang="en-US"/>
            </a:br>
            <a:r>
              <a:rPr lang="en-US" b="0" i="0">
                <a:solidFill>
                  <a:srgbClr val="3C4043"/>
                </a:solidFill>
                <a:latin typeface="Roboto"/>
                <a:ea typeface="Roboto"/>
                <a:cs typeface="Roboto"/>
                <a:sym typeface="Roboto"/>
              </a:rPr>
              <a:t>3. run analytics at high frequency</a:t>
            </a:r>
            <a:br>
              <a:rPr lang="en-US"/>
            </a:br>
            <a:r>
              <a:rPr lang="en-US" b="0" i="0">
                <a:solidFill>
                  <a:srgbClr val="3C4043"/>
                </a:solidFill>
                <a:latin typeface="Roboto"/>
                <a:ea typeface="Roboto"/>
                <a:cs typeface="Roboto"/>
                <a:sym typeface="Roboto"/>
              </a:rPr>
              <a:t>4. provides mixture of IaaS, PaaS and SaaS</a:t>
            </a:r>
            <a:endParaRPr/>
          </a:p>
        </p:txBody>
      </p:sp>
      <p:sp>
        <p:nvSpPr>
          <p:cNvPr id="112" name="Google Shape;11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6a939c396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126a939c396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C4043"/>
                </a:solidFill>
                <a:latin typeface="Roboto"/>
                <a:ea typeface="Roboto"/>
                <a:cs typeface="Roboto"/>
                <a:sym typeface="Roboto"/>
              </a:rPr>
              <a:t>1. scalable storage</a:t>
            </a:r>
            <a:br>
              <a:rPr lang="en-US"/>
            </a:br>
            <a:r>
              <a:rPr lang="en-US" b="0" i="0">
                <a:solidFill>
                  <a:srgbClr val="3C4043"/>
                </a:solidFill>
                <a:latin typeface="Roboto"/>
                <a:ea typeface="Roboto"/>
                <a:cs typeface="Roboto"/>
                <a:sym typeface="Roboto"/>
              </a:rPr>
              <a:t>2. easily accessible</a:t>
            </a:r>
            <a:br>
              <a:rPr lang="en-US"/>
            </a:br>
            <a:r>
              <a:rPr lang="en-US" b="0" i="0">
                <a:solidFill>
                  <a:srgbClr val="3C4043"/>
                </a:solidFill>
                <a:latin typeface="Roboto"/>
                <a:ea typeface="Roboto"/>
                <a:cs typeface="Roboto"/>
                <a:sym typeface="Roboto"/>
              </a:rPr>
              <a:t>3. run analytics at high frequency</a:t>
            </a:r>
            <a:br>
              <a:rPr lang="en-US"/>
            </a:br>
            <a:r>
              <a:rPr lang="en-US" b="0" i="0">
                <a:solidFill>
                  <a:srgbClr val="3C4043"/>
                </a:solidFill>
                <a:latin typeface="Roboto"/>
                <a:ea typeface="Roboto"/>
                <a:cs typeface="Roboto"/>
                <a:sym typeface="Roboto"/>
              </a:rPr>
              <a:t>4. provides mixture of IaaS, PaaS and SaaS</a:t>
            </a:r>
            <a:endParaRPr/>
          </a:p>
        </p:txBody>
      </p:sp>
      <p:sp>
        <p:nvSpPr>
          <p:cNvPr id="122" name="Google Shape;122;g126a939c396_2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C4043"/>
                </a:solidFill>
                <a:latin typeface="Roboto"/>
                <a:ea typeface="Roboto"/>
                <a:cs typeface="Roboto"/>
                <a:sym typeface="Roboto"/>
              </a:rPr>
              <a:t>1. Scrape relevant data from twitter handles leveraging python</a:t>
            </a:r>
            <a:br>
              <a:rPr lang="en-US"/>
            </a:br>
            <a:r>
              <a:rPr lang="en-US" b="0" i="0">
                <a:solidFill>
                  <a:srgbClr val="3C4043"/>
                </a:solidFill>
                <a:latin typeface="Roboto"/>
                <a:ea typeface="Roboto"/>
                <a:cs typeface="Roboto"/>
                <a:sym typeface="Roboto"/>
              </a:rPr>
              <a:t>2. Conduct sentiment analysis on each tweet</a:t>
            </a:r>
            <a:br>
              <a:rPr lang="en-US"/>
            </a:br>
            <a:r>
              <a:rPr lang="en-US" b="0" i="0">
                <a:solidFill>
                  <a:srgbClr val="3C4043"/>
                </a:solidFill>
                <a:latin typeface="Roboto"/>
                <a:ea typeface="Roboto"/>
                <a:cs typeface="Roboto"/>
                <a:sym typeface="Roboto"/>
              </a:rPr>
              <a:t>3. Store the data into S3 ()</a:t>
            </a:r>
            <a:br>
              <a:rPr lang="en-US"/>
            </a:br>
            <a:r>
              <a:rPr lang="en-US" b="0" i="0">
                <a:solidFill>
                  <a:srgbClr val="3C4043"/>
                </a:solidFill>
                <a:latin typeface="Roboto"/>
                <a:ea typeface="Roboto"/>
                <a:cs typeface="Roboto"/>
                <a:sym typeface="Roboto"/>
              </a:rPr>
              <a:t>4. Find correlation between the Timberwolves' wins and the number of positive tweets</a:t>
            </a:r>
            <a:endParaRPr/>
          </a:p>
        </p:txBody>
      </p:sp>
      <p:sp>
        <p:nvSpPr>
          <p:cNvPr id="134" name="Google Shape;13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6a939c396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6a939c396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26a939c396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6a939c396_3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6a939c396_3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Corr Coef : 0.667</a:t>
            </a:r>
            <a:endParaRPr/>
          </a:p>
          <a:p>
            <a:pPr marL="0" lvl="0" indent="0" algn="l" rtl="0">
              <a:spcBef>
                <a:spcPts val="0"/>
              </a:spcBef>
              <a:spcAft>
                <a:spcPts val="0"/>
              </a:spcAft>
              <a:buNone/>
            </a:pPr>
            <a:endParaRPr/>
          </a:p>
          <a:p>
            <a:pPr marL="0" lvl="0" indent="0" algn="l" rtl="0">
              <a:spcBef>
                <a:spcPts val="0"/>
              </a:spcBef>
              <a:spcAft>
                <a:spcPts val="0"/>
              </a:spcAft>
              <a:buNone/>
            </a:pPr>
            <a:r>
              <a:rPr lang="en-US"/>
              <a:t>step 1: two way table</a:t>
            </a:r>
            <a:endParaRPr/>
          </a:p>
          <a:p>
            <a:pPr marL="0" lvl="0" indent="0" algn="l" rtl="0">
              <a:spcBef>
                <a:spcPts val="0"/>
              </a:spcBef>
              <a:spcAft>
                <a:spcPts val="0"/>
              </a:spcAft>
              <a:buNone/>
            </a:pPr>
            <a:r>
              <a:rPr lang="en-US"/>
              <a:t>step 2: </a:t>
            </a:r>
            <a:endParaRPr/>
          </a:p>
        </p:txBody>
      </p:sp>
      <p:sp>
        <p:nvSpPr>
          <p:cNvPr id="190" name="Google Shape;190;g126a939c396_3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6a939c396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6a939c396_3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Beepa</a:t>
            </a:r>
            <a:endParaRPr/>
          </a:p>
          <a:p>
            <a:pPr marL="0" lvl="0" indent="0" algn="l" rtl="0">
              <a:spcBef>
                <a:spcPts val="0"/>
              </a:spcBef>
              <a:spcAft>
                <a:spcPts val="0"/>
              </a:spcAft>
              <a:buNone/>
            </a:pPr>
            <a:endParaRPr/>
          </a:p>
          <a:p>
            <a:pPr marL="0" lvl="0" indent="0" algn="l" rtl="0">
              <a:spcBef>
                <a:spcPts val="0"/>
              </a:spcBef>
              <a:spcAft>
                <a:spcPts val="0"/>
              </a:spcAft>
              <a:buNone/>
            </a:pPr>
            <a:r>
              <a:rPr lang="en-US"/>
              <a:t>3-pointers</a:t>
            </a:r>
            <a:endParaRPr/>
          </a:p>
          <a:p>
            <a:pPr marL="0" lvl="0" indent="0" algn="l" rtl="0">
              <a:spcBef>
                <a:spcPts val="0"/>
              </a:spcBef>
              <a:spcAft>
                <a:spcPts val="0"/>
              </a:spcAft>
              <a:buNone/>
            </a:pPr>
            <a:r>
              <a:rPr lang="en-US"/>
              <a:t>blocks</a:t>
            </a:r>
            <a:endParaRPr/>
          </a:p>
          <a:p>
            <a:pPr marL="0" lvl="0" indent="0" algn="l" rtl="0">
              <a:spcBef>
                <a:spcPts val="0"/>
              </a:spcBef>
              <a:spcAft>
                <a:spcPts val="0"/>
              </a:spcAft>
              <a:buNone/>
            </a:pPr>
            <a:r>
              <a:rPr lang="en-US"/>
              <a:t>steals</a:t>
            </a:r>
            <a:endParaRPr/>
          </a:p>
        </p:txBody>
      </p:sp>
      <p:sp>
        <p:nvSpPr>
          <p:cNvPr id="207" name="Google Shape;207;g126a939c396_3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6ba5f4e3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6ba5f4e30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26ba5f4e30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p:cNvPicPr preferRelativeResize="0"/>
          <p:nvPr/>
        </p:nvPicPr>
        <p:blipFill rotWithShape="1">
          <a:blip r:embed="rId3">
            <a:alphaModFix/>
          </a:blip>
          <a:srcRect/>
          <a:stretch/>
        </p:blipFill>
        <p:spPr>
          <a:xfrm>
            <a:off x="0" y="0"/>
            <a:ext cx="12192000" cy="7620000"/>
          </a:xfrm>
          <a:prstGeom prst="rect">
            <a:avLst/>
          </a:prstGeom>
          <a:noFill/>
          <a:ln>
            <a:noFill/>
          </a:ln>
        </p:spPr>
      </p:pic>
      <p:sp>
        <p:nvSpPr>
          <p:cNvPr id="90" name="Google Shape;90;p2"/>
          <p:cNvSpPr/>
          <p:nvPr/>
        </p:nvSpPr>
        <p:spPr>
          <a:xfrm>
            <a:off x="0" y="0"/>
            <a:ext cx="12192000" cy="6858000"/>
          </a:xfrm>
          <a:prstGeom prst="rect">
            <a:avLst/>
          </a:prstGeom>
          <a:solidFill>
            <a:srgbClr val="000000">
              <a:alpha val="3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2"/>
          <p:cNvSpPr/>
          <p:nvPr/>
        </p:nvSpPr>
        <p:spPr>
          <a:xfrm>
            <a:off x="9165328" y="-156115"/>
            <a:ext cx="1473000" cy="7246200"/>
          </a:xfrm>
          <a:prstGeom prst="rect">
            <a:avLst/>
          </a:prstGeom>
          <a:solidFill>
            <a:srgbClr val="265D8E"/>
          </a:solidFill>
          <a:ln w="190500" cap="flat" cmpd="sng">
            <a:solidFill>
              <a:srgbClr val="9C9D9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2"/>
          <p:cNvPicPr preferRelativeResize="0"/>
          <p:nvPr/>
        </p:nvPicPr>
        <p:blipFill rotWithShape="1">
          <a:blip r:embed="rId4">
            <a:alphaModFix/>
          </a:blip>
          <a:srcRect/>
          <a:stretch/>
        </p:blipFill>
        <p:spPr>
          <a:xfrm>
            <a:off x="8567802" y="1836105"/>
            <a:ext cx="2668045" cy="2668045"/>
          </a:xfrm>
          <a:prstGeom prst="rect">
            <a:avLst/>
          </a:prstGeom>
          <a:noFill/>
          <a:ln>
            <a:noFill/>
          </a:ln>
        </p:spPr>
      </p:pic>
      <p:sp>
        <p:nvSpPr>
          <p:cNvPr id="93" name="Google Shape;93;p2"/>
          <p:cNvSpPr txBox="1"/>
          <p:nvPr/>
        </p:nvSpPr>
        <p:spPr>
          <a:xfrm>
            <a:off x="319413" y="1742709"/>
            <a:ext cx="8166900"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Calibri" panose="020F0502020204030204" pitchFamily="34" charset="0"/>
                <a:ea typeface="Federo"/>
                <a:cs typeface="Calibri" panose="020F0502020204030204" pitchFamily="34" charset="0"/>
                <a:sym typeface="Federo"/>
              </a:rPr>
              <a:t>Analyzing Twitter Population Behavior based on Timberwolves’ Wins and Losses</a:t>
            </a:r>
            <a:endParaRPr dirty="0">
              <a:latin typeface="Calibri" panose="020F0502020204030204" pitchFamily="34" charset="0"/>
              <a:cs typeface="Calibri" panose="020F0502020204030204" pitchFamily="34" charset="0"/>
            </a:endParaRPr>
          </a:p>
        </p:txBody>
      </p:sp>
      <p:sp>
        <p:nvSpPr>
          <p:cNvPr id="94" name="Google Shape;94;p2"/>
          <p:cNvSpPr txBox="1"/>
          <p:nvPr/>
        </p:nvSpPr>
        <p:spPr>
          <a:xfrm>
            <a:off x="593943" y="4826608"/>
            <a:ext cx="80616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Group 11: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Beepa</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 Bose.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Jingwen</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(Echo) Pei,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Lakshya</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 Garg, Prachi Sharma,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Zhanglin</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Shangguan</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Zhaoyan</a:t>
            </a:r>
            <a:r>
              <a:rPr lang="en-US" sz="2400" b="1" i="0" u="none" strike="noStrike" cap="none" dirty="0">
                <a:solidFill>
                  <a:schemeClr val="lt1"/>
                </a:solidFill>
                <a:latin typeface="Calibri" panose="020F0502020204030204" pitchFamily="34" charset="0"/>
                <a:ea typeface="Federo"/>
                <a:cs typeface="Calibri" panose="020F0502020204030204" pitchFamily="34" charset="0"/>
                <a:sym typeface="Federo"/>
              </a:rPr>
              <a:t> </a:t>
            </a:r>
            <a:r>
              <a:rPr lang="en-US" sz="2400" b="1" i="0" u="none" strike="noStrike" cap="none" dirty="0" err="1">
                <a:solidFill>
                  <a:schemeClr val="lt1"/>
                </a:solidFill>
                <a:latin typeface="Calibri" panose="020F0502020204030204" pitchFamily="34" charset="0"/>
                <a:ea typeface="Federo"/>
                <a:cs typeface="Calibri" panose="020F0502020204030204" pitchFamily="34" charset="0"/>
                <a:sym typeface="Federo"/>
              </a:rPr>
              <a:t>Zhi</a:t>
            </a:r>
            <a:endParaRPr sz="2400" b="1" i="0" u="none" strike="noStrike" cap="none" dirty="0">
              <a:solidFill>
                <a:schemeClr val="lt1"/>
              </a:solidFill>
              <a:latin typeface="Calibri" panose="020F0502020204030204" pitchFamily="34" charset="0"/>
              <a:ea typeface="Federo"/>
              <a:cs typeface="Calibri" panose="020F0502020204030204" pitchFamily="34" charset="0"/>
              <a:sym typeface="Fede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pSp>
        <p:nvGrpSpPr>
          <p:cNvPr id="230" name="Google Shape;230;g126a939c396_2_11"/>
          <p:cNvGrpSpPr/>
          <p:nvPr/>
        </p:nvGrpSpPr>
        <p:grpSpPr>
          <a:xfrm>
            <a:off x="-19" y="-1"/>
            <a:ext cx="12260604" cy="1496875"/>
            <a:chOff x="2053604" y="0"/>
            <a:chExt cx="4804500" cy="980400"/>
          </a:xfrm>
        </p:grpSpPr>
        <p:sp>
          <p:nvSpPr>
            <p:cNvPr id="231" name="Google Shape;231;g126a939c396_2_11"/>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g126a939c396_2_11"/>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Other Applications</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233" name="Google Shape;233;g126a939c396_2_11"/>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sp>
        <p:nvSpPr>
          <p:cNvPr id="234" name="Google Shape;234;g126a939c396_2_11"/>
          <p:cNvSpPr txBox="1"/>
          <p:nvPr/>
        </p:nvSpPr>
        <p:spPr>
          <a:xfrm>
            <a:off x="1321675" y="1989525"/>
            <a:ext cx="86595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262626"/>
                </a:solidFill>
                <a:latin typeface="Calibri"/>
                <a:ea typeface="Calibri"/>
                <a:cs typeface="Calibri"/>
                <a:sym typeface="Calibri"/>
              </a:rPr>
              <a:t>The combination of sentiment analysis and correlation analysis can be extended to other cases:</a:t>
            </a:r>
            <a:endParaRPr sz="2400" dirty="0">
              <a:solidFill>
                <a:srgbClr val="262626"/>
              </a:solidFill>
              <a:latin typeface="Calibri"/>
              <a:ea typeface="Calibri"/>
              <a:cs typeface="Calibri"/>
              <a:sym typeface="Calibri"/>
            </a:endParaRPr>
          </a:p>
        </p:txBody>
      </p:sp>
      <p:sp>
        <p:nvSpPr>
          <p:cNvPr id="235" name="Google Shape;235;g126a939c396_2_11"/>
          <p:cNvSpPr txBox="1"/>
          <p:nvPr/>
        </p:nvSpPr>
        <p:spPr>
          <a:xfrm>
            <a:off x="1655375" y="4611425"/>
            <a:ext cx="1905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Calibri"/>
                <a:ea typeface="Calibri"/>
                <a:cs typeface="Calibri"/>
                <a:sym typeface="Calibri"/>
              </a:rPr>
              <a:t>analyze public sentiment of some types of  policies</a:t>
            </a:r>
            <a:endParaRPr sz="1600" dirty="0">
              <a:latin typeface="Calibri"/>
              <a:ea typeface="Calibri"/>
              <a:cs typeface="Calibri"/>
              <a:sym typeface="Calibri"/>
            </a:endParaRPr>
          </a:p>
        </p:txBody>
      </p:sp>
      <p:sp>
        <p:nvSpPr>
          <p:cNvPr id="236" name="Google Shape;236;g126a939c396_2_11"/>
          <p:cNvSpPr txBox="1"/>
          <p:nvPr/>
        </p:nvSpPr>
        <p:spPr>
          <a:xfrm>
            <a:off x="5052825" y="4761200"/>
            <a:ext cx="1905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predict public reaction to social current affairs</a:t>
            </a:r>
            <a:endParaRPr sz="1600">
              <a:latin typeface="Calibri"/>
              <a:ea typeface="Calibri"/>
              <a:cs typeface="Calibri"/>
              <a:sym typeface="Calibri"/>
            </a:endParaRPr>
          </a:p>
        </p:txBody>
      </p:sp>
      <p:sp>
        <p:nvSpPr>
          <p:cNvPr id="237" name="Google Shape;237;g126a939c396_2_11"/>
          <p:cNvSpPr txBox="1"/>
          <p:nvPr/>
        </p:nvSpPr>
        <p:spPr>
          <a:xfrm>
            <a:off x="8975800" y="4719275"/>
            <a:ext cx="1905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analyze customer sentiment to various marketing campaign</a:t>
            </a:r>
            <a:endParaRPr sz="1600">
              <a:latin typeface="Calibri"/>
              <a:ea typeface="Calibri"/>
              <a:cs typeface="Calibri"/>
              <a:sym typeface="Calibri"/>
            </a:endParaRPr>
          </a:p>
        </p:txBody>
      </p:sp>
      <p:pic>
        <p:nvPicPr>
          <p:cNvPr id="238" name="Google Shape;238;g126a939c396_2_11"/>
          <p:cNvPicPr preferRelativeResize="0"/>
          <p:nvPr/>
        </p:nvPicPr>
        <p:blipFill>
          <a:blip r:embed="rId4">
            <a:alphaModFix/>
          </a:blip>
          <a:stretch>
            <a:fillRect/>
          </a:stretch>
        </p:blipFill>
        <p:spPr>
          <a:xfrm>
            <a:off x="1854950" y="3628825"/>
            <a:ext cx="831300" cy="831300"/>
          </a:xfrm>
          <a:prstGeom prst="rect">
            <a:avLst/>
          </a:prstGeom>
          <a:noFill/>
          <a:ln>
            <a:noFill/>
          </a:ln>
        </p:spPr>
      </p:pic>
      <p:pic>
        <p:nvPicPr>
          <p:cNvPr id="239" name="Google Shape;239;g126a939c396_2_11"/>
          <p:cNvPicPr preferRelativeResize="0"/>
          <p:nvPr/>
        </p:nvPicPr>
        <p:blipFill>
          <a:blip r:embed="rId5">
            <a:alphaModFix/>
          </a:blip>
          <a:stretch>
            <a:fillRect/>
          </a:stretch>
        </p:blipFill>
        <p:spPr>
          <a:xfrm>
            <a:off x="5637675" y="3628825"/>
            <a:ext cx="985199" cy="985201"/>
          </a:xfrm>
          <a:prstGeom prst="rect">
            <a:avLst/>
          </a:prstGeom>
          <a:noFill/>
          <a:ln>
            <a:noFill/>
          </a:ln>
        </p:spPr>
      </p:pic>
      <p:pic>
        <p:nvPicPr>
          <p:cNvPr id="240" name="Google Shape;240;g126a939c396_2_11"/>
          <p:cNvPicPr preferRelativeResize="0"/>
          <p:nvPr/>
        </p:nvPicPr>
        <p:blipFill>
          <a:blip r:embed="rId6">
            <a:alphaModFix/>
          </a:blip>
          <a:stretch>
            <a:fillRect/>
          </a:stretch>
        </p:blipFill>
        <p:spPr>
          <a:xfrm>
            <a:off x="9227050" y="3734075"/>
            <a:ext cx="985199" cy="98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3"/>
          <p:cNvGrpSpPr/>
          <p:nvPr/>
        </p:nvGrpSpPr>
        <p:grpSpPr>
          <a:xfrm>
            <a:off x="-19" y="-1"/>
            <a:ext cx="12260604" cy="1496875"/>
            <a:chOff x="2053604" y="0"/>
            <a:chExt cx="4804500" cy="980400"/>
          </a:xfrm>
        </p:grpSpPr>
        <p:sp>
          <p:nvSpPr>
            <p:cNvPr id="101" name="Google Shape;101;p3"/>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3"/>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Problem Statement &amp; Use Case</a:t>
              </a:r>
              <a:endParaRPr dirty="0">
                <a:latin typeface="Calibri" panose="020F0502020204030204" pitchFamily="34" charset="0"/>
                <a:cs typeface="Calibri" panose="020F0502020204030204" pitchFamily="34" charset="0"/>
              </a:endParaRPr>
            </a:p>
          </p:txBody>
        </p:sp>
      </p:grpSp>
      <p:pic>
        <p:nvPicPr>
          <p:cNvPr id="103" name="Google Shape;103;p3"/>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sp>
        <p:nvSpPr>
          <p:cNvPr id="104" name="Google Shape;104;p3"/>
          <p:cNvSpPr txBox="1"/>
          <p:nvPr/>
        </p:nvSpPr>
        <p:spPr>
          <a:xfrm>
            <a:off x="399600" y="2131400"/>
            <a:ext cx="11700600" cy="60935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800" b="1" dirty="0">
                <a:solidFill>
                  <a:srgbClr val="262626"/>
                </a:solidFill>
                <a:latin typeface="Calibri" panose="020F0502020204030204" pitchFamily="34" charset="0"/>
                <a:cs typeface="Calibri" panose="020F0502020204030204" pitchFamily="34" charset="0"/>
              </a:rPr>
              <a:t>Track population sentiment post Timberwolves wins &amp; losses</a:t>
            </a:r>
            <a:endParaRPr sz="2800" b="1" dirty="0">
              <a:latin typeface="Calibri" panose="020F0502020204030204" pitchFamily="34" charset="0"/>
              <a:cs typeface="Calibri" panose="020F0502020204030204" pitchFamily="34" charset="0"/>
            </a:endParaRPr>
          </a:p>
        </p:txBody>
      </p:sp>
      <p:sp>
        <p:nvSpPr>
          <p:cNvPr id="105" name="Google Shape;105;p3"/>
          <p:cNvSpPr txBox="1"/>
          <p:nvPr/>
        </p:nvSpPr>
        <p:spPr>
          <a:xfrm>
            <a:off x="399600" y="3090550"/>
            <a:ext cx="8008800" cy="3083881"/>
          </a:xfrm>
          <a:prstGeom prst="rect">
            <a:avLst/>
          </a:prstGeom>
          <a:noFill/>
          <a:ln>
            <a:noFill/>
          </a:ln>
        </p:spPr>
        <p:txBody>
          <a:bodyPr spcFirstLastPara="1" wrap="square" lIns="91425" tIns="45700" rIns="91425" bIns="45700" anchor="t" anchorCtr="0">
            <a:spAutoFit/>
          </a:bodyPr>
          <a:lstStyle/>
          <a:p>
            <a:pPr marL="457200" lvl="0" indent="-387350" algn="just" rtl="0">
              <a:lnSpc>
                <a:spcPct val="115000"/>
              </a:lnSpc>
              <a:spcBef>
                <a:spcPts val="0"/>
              </a:spcBef>
              <a:spcAft>
                <a:spcPts val="0"/>
              </a:spcAft>
              <a:buClr>
                <a:schemeClr val="dk1"/>
              </a:buClr>
              <a:buSzPts val="2500"/>
              <a:buChar char="●"/>
            </a:pPr>
            <a:r>
              <a:rPr lang="en-US" sz="2400" dirty="0">
                <a:solidFill>
                  <a:schemeClr val="dk1"/>
                </a:solidFill>
                <a:latin typeface="Calibri" panose="020F0502020204030204" pitchFamily="34" charset="0"/>
                <a:cs typeface="Calibri" panose="020F0502020204030204" pitchFamily="34" charset="0"/>
              </a:rPr>
              <a:t>Help advertisement investor to determine whether to sponsor the team and if yes then at what time.</a:t>
            </a:r>
            <a:endParaRPr sz="2400" dirty="0">
              <a:solidFill>
                <a:schemeClr val="dk1"/>
              </a:solidFill>
              <a:latin typeface="Calibri" panose="020F0502020204030204" pitchFamily="34" charset="0"/>
              <a:cs typeface="Calibri" panose="020F0502020204030204" pitchFamily="34" charset="0"/>
            </a:endParaRPr>
          </a:p>
          <a:p>
            <a:pPr marL="457200" lvl="0" indent="0" algn="just" rtl="0">
              <a:lnSpc>
                <a:spcPct val="115000"/>
              </a:lnSpc>
              <a:spcBef>
                <a:spcPts val="0"/>
              </a:spcBef>
              <a:spcAft>
                <a:spcPts val="0"/>
              </a:spcAft>
              <a:buNone/>
            </a:pPr>
            <a:endParaRPr sz="2400" dirty="0">
              <a:solidFill>
                <a:schemeClr val="dk1"/>
              </a:solidFill>
              <a:latin typeface="Calibri" panose="020F0502020204030204" pitchFamily="34" charset="0"/>
              <a:cs typeface="Calibri" panose="020F0502020204030204" pitchFamily="34" charset="0"/>
            </a:endParaRPr>
          </a:p>
          <a:p>
            <a:pPr marL="457200" lvl="0" indent="0" algn="just" rtl="0">
              <a:lnSpc>
                <a:spcPct val="115000"/>
              </a:lnSpc>
              <a:spcBef>
                <a:spcPts val="0"/>
              </a:spcBef>
              <a:spcAft>
                <a:spcPts val="0"/>
              </a:spcAft>
              <a:buNone/>
            </a:pPr>
            <a:endParaRPr sz="2400" dirty="0">
              <a:solidFill>
                <a:schemeClr val="dk1"/>
              </a:solidFill>
              <a:latin typeface="Calibri" panose="020F0502020204030204" pitchFamily="34" charset="0"/>
              <a:cs typeface="Calibri" panose="020F0502020204030204" pitchFamily="34" charset="0"/>
            </a:endParaRPr>
          </a:p>
          <a:p>
            <a:pPr marL="457200" lvl="0" indent="-387350" algn="l" rtl="0">
              <a:lnSpc>
                <a:spcPct val="120000"/>
              </a:lnSpc>
              <a:spcBef>
                <a:spcPts val="0"/>
              </a:spcBef>
              <a:spcAft>
                <a:spcPts val="0"/>
              </a:spcAft>
              <a:buClr>
                <a:srgbClr val="262626"/>
              </a:buClr>
              <a:buSzPts val="2500"/>
              <a:buChar char="●"/>
            </a:pPr>
            <a:r>
              <a:rPr lang="en-US" sz="2400" dirty="0">
                <a:solidFill>
                  <a:srgbClr val="262626"/>
                </a:solidFill>
                <a:latin typeface="Calibri" panose="020F0502020204030204" pitchFamily="34" charset="0"/>
                <a:cs typeface="Calibri" panose="020F0502020204030204" pitchFamily="34" charset="0"/>
              </a:rPr>
              <a:t>Estimate merchandise sale by tracking sentiment </a:t>
            </a:r>
            <a:endParaRPr sz="2400" dirty="0">
              <a:solidFill>
                <a:schemeClr val="dk1"/>
              </a:solidFill>
              <a:latin typeface="Calibri" panose="020F0502020204030204" pitchFamily="34" charset="0"/>
              <a:cs typeface="Calibri" panose="020F0502020204030204" pitchFamily="34" charset="0"/>
            </a:endParaRPr>
          </a:p>
          <a:p>
            <a:pPr marL="0" lvl="0" indent="0" algn="just" rtl="0">
              <a:lnSpc>
                <a:spcPct val="115000"/>
              </a:lnSpc>
              <a:spcBef>
                <a:spcPts val="0"/>
              </a:spcBef>
              <a:spcAft>
                <a:spcPts val="0"/>
              </a:spcAft>
              <a:buNone/>
            </a:pPr>
            <a:endParaRPr sz="2400" dirty="0">
              <a:solidFill>
                <a:schemeClr val="dk1"/>
              </a:solidFill>
              <a:latin typeface="Calibri" panose="020F0502020204030204" pitchFamily="34" charset="0"/>
              <a:cs typeface="Calibri" panose="020F0502020204030204" pitchFamily="34" charset="0"/>
            </a:endParaRPr>
          </a:p>
          <a:p>
            <a:pPr marL="0" lvl="0" indent="0" algn="just" rtl="0">
              <a:lnSpc>
                <a:spcPct val="115000"/>
              </a:lnSpc>
              <a:spcBef>
                <a:spcPts val="0"/>
              </a:spcBef>
              <a:spcAft>
                <a:spcPts val="0"/>
              </a:spcAft>
              <a:buNone/>
            </a:pPr>
            <a:endParaRPr sz="2400" dirty="0">
              <a:solidFill>
                <a:schemeClr val="dk1"/>
              </a:solidFill>
              <a:latin typeface="Calibri" panose="020F0502020204030204" pitchFamily="34" charset="0"/>
              <a:cs typeface="Calibri" panose="020F0502020204030204" pitchFamily="34" charset="0"/>
            </a:endParaRPr>
          </a:p>
        </p:txBody>
      </p:sp>
      <p:sp>
        <p:nvSpPr>
          <p:cNvPr id="106" name="Google Shape;106;p3"/>
          <p:cNvSpPr txBox="1"/>
          <p:nvPr/>
        </p:nvSpPr>
        <p:spPr>
          <a:xfrm>
            <a:off x="662355" y="4653150"/>
            <a:ext cx="80088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endParaRPr sz="700"/>
          </a:p>
        </p:txBody>
      </p:sp>
      <p:pic>
        <p:nvPicPr>
          <p:cNvPr id="107" name="Google Shape;107;p3"/>
          <p:cNvPicPr preferRelativeResize="0"/>
          <p:nvPr/>
        </p:nvPicPr>
        <p:blipFill>
          <a:blip r:embed="rId4">
            <a:alphaModFix/>
          </a:blip>
          <a:stretch>
            <a:fillRect/>
          </a:stretch>
        </p:blipFill>
        <p:spPr>
          <a:xfrm>
            <a:off x="8912875" y="4612416"/>
            <a:ext cx="1098000" cy="1092260"/>
          </a:xfrm>
          <a:prstGeom prst="rect">
            <a:avLst/>
          </a:prstGeom>
          <a:noFill/>
          <a:ln>
            <a:noFill/>
          </a:ln>
        </p:spPr>
      </p:pic>
      <p:pic>
        <p:nvPicPr>
          <p:cNvPr id="108" name="Google Shape;108;p3"/>
          <p:cNvPicPr preferRelativeResize="0"/>
          <p:nvPr/>
        </p:nvPicPr>
        <p:blipFill>
          <a:blip r:embed="rId5">
            <a:alphaModFix/>
          </a:blip>
          <a:stretch>
            <a:fillRect/>
          </a:stretch>
        </p:blipFill>
        <p:spPr>
          <a:xfrm>
            <a:off x="8892000" y="2994113"/>
            <a:ext cx="1098000" cy="109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4"/>
          <p:cNvGrpSpPr/>
          <p:nvPr/>
        </p:nvGrpSpPr>
        <p:grpSpPr>
          <a:xfrm>
            <a:off x="-19" y="-1"/>
            <a:ext cx="12260604" cy="1496875"/>
            <a:chOff x="2053604" y="0"/>
            <a:chExt cx="4804500" cy="980400"/>
          </a:xfrm>
        </p:grpSpPr>
        <p:sp>
          <p:nvSpPr>
            <p:cNvPr id="115" name="Google Shape;115;p4"/>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4"/>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The Vs of Big Data</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117" name="Google Shape;117;p4"/>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grpSp>
        <p:nvGrpSpPr>
          <p:cNvPr id="6" name="Group 5">
            <a:extLst>
              <a:ext uri="{FF2B5EF4-FFF2-40B4-BE49-F238E27FC236}">
                <a16:creationId xmlns:a16="http://schemas.microsoft.com/office/drawing/2014/main" id="{0B86351A-4195-48AE-90A3-B0ACBDB6E493}"/>
              </a:ext>
            </a:extLst>
          </p:cNvPr>
          <p:cNvGrpSpPr/>
          <p:nvPr/>
        </p:nvGrpSpPr>
        <p:grpSpPr>
          <a:xfrm>
            <a:off x="1251099" y="2023392"/>
            <a:ext cx="9016409" cy="1313121"/>
            <a:chOff x="490871" y="2920726"/>
            <a:chExt cx="9016409" cy="1313121"/>
          </a:xfrm>
          <a:solidFill>
            <a:schemeClr val="tx2">
              <a:lumMod val="90000"/>
            </a:schemeClr>
          </a:solidFill>
        </p:grpSpPr>
        <p:sp>
          <p:nvSpPr>
            <p:cNvPr id="4" name="Rectangle: Rounded Corners 3">
              <a:extLst>
                <a:ext uri="{FF2B5EF4-FFF2-40B4-BE49-F238E27FC236}">
                  <a16:creationId xmlns:a16="http://schemas.microsoft.com/office/drawing/2014/main" id="{48DFCFEB-CFF8-442B-AEEC-CDFA91068F9F}"/>
                </a:ext>
              </a:extLst>
            </p:cNvPr>
            <p:cNvSpPr/>
            <p:nvPr/>
          </p:nvSpPr>
          <p:spPr>
            <a:xfrm>
              <a:off x="490871" y="2920726"/>
              <a:ext cx="9016409" cy="1313121"/>
            </a:xfrm>
            <a:prstGeom prst="roundRect">
              <a:avLst/>
            </a:prstGeom>
            <a:grpFill/>
            <a:ln w="38100">
              <a:solidFill>
                <a:srgbClr val="276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5B3B0D-67CE-4D61-A88F-9194B124578A}"/>
                </a:ext>
              </a:extLst>
            </p:cNvPr>
            <p:cNvPicPr>
              <a:picLocks noChangeAspect="1"/>
            </p:cNvPicPr>
            <p:nvPr/>
          </p:nvPicPr>
          <p:blipFill>
            <a:blip r:embed="rId4"/>
            <a:stretch>
              <a:fillRect/>
            </a:stretch>
          </p:blipFill>
          <p:spPr>
            <a:xfrm>
              <a:off x="788757" y="3089074"/>
              <a:ext cx="976424" cy="976424"/>
            </a:xfrm>
            <a:prstGeom prst="rect">
              <a:avLst/>
            </a:prstGeom>
            <a:grpFill/>
          </p:spPr>
        </p:pic>
        <p:sp>
          <p:nvSpPr>
            <p:cNvPr id="5" name="TextBox 4">
              <a:extLst>
                <a:ext uri="{FF2B5EF4-FFF2-40B4-BE49-F238E27FC236}">
                  <a16:creationId xmlns:a16="http://schemas.microsoft.com/office/drawing/2014/main" id="{3F99BD70-6060-4BB8-84F1-BD31FFA3FABC}"/>
                </a:ext>
              </a:extLst>
            </p:cNvPr>
            <p:cNvSpPr txBox="1"/>
            <p:nvPr/>
          </p:nvSpPr>
          <p:spPr>
            <a:xfrm>
              <a:off x="2243470" y="3136605"/>
              <a:ext cx="6863316" cy="830997"/>
            </a:xfrm>
            <a:prstGeom prst="rect">
              <a:avLst/>
            </a:prstGeom>
            <a:grpFill/>
          </p:spPr>
          <p:txBody>
            <a:bodyPr wrap="square" rtlCol="0">
              <a:spAutoFit/>
            </a:bodyPr>
            <a:lstStyle/>
            <a:p>
              <a:pPr marL="38100" lvl="0" algn="l" rtl="0">
                <a:spcBef>
                  <a:spcPts val="0"/>
                </a:spcBef>
                <a:spcAft>
                  <a:spcPts val="0"/>
                </a:spcAft>
                <a:buClr>
                  <a:srgbClr val="262626"/>
                </a:buClr>
                <a:buSzPts val="3000"/>
              </a:pPr>
              <a:r>
                <a:rPr lang="en-US" sz="2400" b="1" dirty="0">
                  <a:solidFill>
                    <a:srgbClr val="262626"/>
                  </a:solidFill>
                  <a:latin typeface="Calibri" panose="020F0502020204030204" pitchFamily="34" charset="0"/>
                  <a:ea typeface="Calibri"/>
                  <a:cs typeface="Calibri" panose="020F0502020204030204" pitchFamily="34" charset="0"/>
                  <a:sym typeface="Calibri"/>
                </a:rPr>
                <a:t>Volume: </a:t>
              </a:r>
              <a:r>
                <a:rPr lang="en-US" sz="2400" dirty="0">
                  <a:solidFill>
                    <a:srgbClr val="262626"/>
                  </a:solidFill>
                  <a:latin typeface="Calibri" panose="020F0502020204030204" pitchFamily="34" charset="0"/>
                  <a:ea typeface="Calibri"/>
                  <a:cs typeface="Calibri" panose="020F0502020204030204" pitchFamily="34" charset="0"/>
                  <a:sym typeface="Calibri"/>
                </a:rPr>
                <a:t>Twitter gets millions of tweets daily generating more than 12 terabytes daily</a:t>
              </a:r>
            </a:p>
          </p:txBody>
        </p:sp>
      </p:grpSp>
      <p:sp>
        <p:nvSpPr>
          <p:cNvPr id="13" name="Rectangle: Rounded Corners 12">
            <a:extLst>
              <a:ext uri="{FF2B5EF4-FFF2-40B4-BE49-F238E27FC236}">
                <a16:creationId xmlns:a16="http://schemas.microsoft.com/office/drawing/2014/main" id="{79D91B81-0B16-4CD6-86F1-B0F8DF731F1A}"/>
              </a:ext>
            </a:extLst>
          </p:cNvPr>
          <p:cNvSpPr/>
          <p:nvPr/>
        </p:nvSpPr>
        <p:spPr>
          <a:xfrm>
            <a:off x="1302489" y="3605871"/>
            <a:ext cx="9016409" cy="1313121"/>
          </a:xfrm>
          <a:prstGeom prst="roundRect">
            <a:avLst/>
          </a:prstGeom>
          <a:solidFill>
            <a:schemeClr val="tx2">
              <a:lumMod val="90000"/>
            </a:schemeClr>
          </a:solidFill>
          <a:ln w="38100">
            <a:solidFill>
              <a:srgbClr val="276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7BDB19F-FF67-4F1C-AB88-6B002D2DC39B}"/>
              </a:ext>
            </a:extLst>
          </p:cNvPr>
          <p:cNvSpPr txBox="1"/>
          <p:nvPr/>
        </p:nvSpPr>
        <p:spPr>
          <a:xfrm>
            <a:off x="3055088" y="3821750"/>
            <a:ext cx="6863316" cy="505972"/>
          </a:xfrm>
          <a:prstGeom prst="rect">
            <a:avLst/>
          </a:prstGeom>
          <a:noFill/>
        </p:spPr>
        <p:txBody>
          <a:bodyPr wrap="square" rtlCol="0">
            <a:spAutoFit/>
          </a:bodyPr>
          <a:lstStyle/>
          <a:p>
            <a:pPr marL="38100" marR="0" lvl="0" algn="l" rtl="0">
              <a:lnSpc>
                <a:spcPct val="120000"/>
              </a:lnSpc>
              <a:spcBef>
                <a:spcPts val="0"/>
              </a:spcBef>
              <a:spcAft>
                <a:spcPts val="0"/>
              </a:spcAft>
              <a:buClr>
                <a:srgbClr val="262626"/>
              </a:buClr>
              <a:buSzPts val="3000"/>
            </a:pPr>
            <a:r>
              <a:rPr lang="en-US" sz="2400" b="1" dirty="0">
                <a:solidFill>
                  <a:srgbClr val="262626"/>
                </a:solidFill>
                <a:latin typeface="Calibri" panose="020F0502020204030204" pitchFamily="34" charset="0"/>
                <a:ea typeface="Calibri"/>
                <a:cs typeface="Calibri" panose="020F0502020204030204" pitchFamily="34" charset="0"/>
                <a:sym typeface="Calibri"/>
              </a:rPr>
              <a:t>Variety : </a:t>
            </a:r>
            <a:r>
              <a:rPr lang="en-US" sz="2400" dirty="0">
                <a:solidFill>
                  <a:srgbClr val="262626"/>
                </a:solidFill>
                <a:latin typeface="Calibri" panose="020F0502020204030204" pitchFamily="34" charset="0"/>
                <a:ea typeface="Calibri"/>
                <a:cs typeface="Calibri" panose="020F0502020204030204" pitchFamily="34" charset="0"/>
                <a:sym typeface="Calibri"/>
              </a:rPr>
              <a:t>text, emoticons, images </a:t>
            </a:r>
            <a:r>
              <a:rPr lang="en-US" sz="2400" dirty="0" err="1">
                <a:solidFill>
                  <a:srgbClr val="262626"/>
                </a:solidFill>
                <a:latin typeface="Calibri" panose="020F0502020204030204" pitchFamily="34" charset="0"/>
                <a:ea typeface="Calibri"/>
                <a:cs typeface="Calibri" panose="020F0502020204030204" pitchFamily="34" charset="0"/>
                <a:sym typeface="Calibri"/>
              </a:rPr>
              <a:t>etc</a:t>
            </a:r>
            <a:endParaRPr lang="en-US" sz="2400" dirty="0">
              <a:solidFill>
                <a:srgbClr val="262626"/>
              </a:solidFill>
              <a:latin typeface="Calibri" panose="020F0502020204030204" pitchFamily="34" charset="0"/>
              <a:ea typeface="Calibri"/>
              <a:cs typeface="Calibri" panose="020F0502020204030204" pitchFamily="34" charset="0"/>
              <a:sym typeface="Calibri"/>
            </a:endParaRPr>
          </a:p>
        </p:txBody>
      </p:sp>
      <p:pic>
        <p:nvPicPr>
          <p:cNvPr id="16" name="Picture 15">
            <a:extLst>
              <a:ext uri="{FF2B5EF4-FFF2-40B4-BE49-F238E27FC236}">
                <a16:creationId xmlns:a16="http://schemas.microsoft.com/office/drawing/2014/main" id="{E86F6616-44FE-4FF8-8397-90AA026A9D9A}"/>
              </a:ext>
            </a:extLst>
          </p:cNvPr>
          <p:cNvPicPr>
            <a:picLocks noChangeAspect="1"/>
          </p:cNvPicPr>
          <p:nvPr/>
        </p:nvPicPr>
        <p:blipFill>
          <a:blip r:embed="rId5"/>
          <a:stretch>
            <a:fillRect/>
          </a:stretch>
        </p:blipFill>
        <p:spPr>
          <a:xfrm>
            <a:off x="1681893" y="3840673"/>
            <a:ext cx="843516" cy="843516"/>
          </a:xfrm>
          <a:prstGeom prst="rect">
            <a:avLst/>
          </a:prstGeom>
        </p:spPr>
      </p:pic>
      <p:sp>
        <p:nvSpPr>
          <p:cNvPr id="23" name="Rectangle: Rounded Corners 22">
            <a:extLst>
              <a:ext uri="{FF2B5EF4-FFF2-40B4-BE49-F238E27FC236}">
                <a16:creationId xmlns:a16="http://schemas.microsoft.com/office/drawing/2014/main" id="{79919996-0B7A-4D01-8D3A-F226B0A9619A}"/>
              </a:ext>
            </a:extLst>
          </p:cNvPr>
          <p:cNvSpPr/>
          <p:nvPr/>
        </p:nvSpPr>
        <p:spPr>
          <a:xfrm>
            <a:off x="1331018" y="5186031"/>
            <a:ext cx="9016409" cy="1313121"/>
          </a:xfrm>
          <a:prstGeom prst="roundRect">
            <a:avLst/>
          </a:prstGeom>
          <a:solidFill>
            <a:schemeClr val="tx2">
              <a:lumMod val="90000"/>
            </a:schemeClr>
          </a:solidFill>
          <a:ln w="38100">
            <a:solidFill>
              <a:srgbClr val="276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BCBDBB5-759E-4EA3-BA89-26A64BE5931E}"/>
              </a:ext>
            </a:extLst>
          </p:cNvPr>
          <p:cNvSpPr txBox="1"/>
          <p:nvPr/>
        </p:nvSpPr>
        <p:spPr>
          <a:xfrm>
            <a:off x="3083617" y="5401910"/>
            <a:ext cx="6863316" cy="949171"/>
          </a:xfrm>
          <a:prstGeom prst="rect">
            <a:avLst/>
          </a:prstGeom>
          <a:noFill/>
        </p:spPr>
        <p:txBody>
          <a:bodyPr wrap="square" rtlCol="0">
            <a:spAutoFit/>
          </a:bodyPr>
          <a:lstStyle/>
          <a:p>
            <a:pPr marL="38100" marR="0" lvl="0" algn="l" rtl="0">
              <a:lnSpc>
                <a:spcPct val="120000"/>
              </a:lnSpc>
              <a:spcBef>
                <a:spcPts val="0"/>
              </a:spcBef>
              <a:spcAft>
                <a:spcPts val="0"/>
              </a:spcAft>
              <a:buClr>
                <a:srgbClr val="262626"/>
              </a:buClr>
              <a:buSzPts val="3000"/>
            </a:pPr>
            <a:r>
              <a:rPr lang="en-US" sz="2400" b="1" dirty="0">
                <a:solidFill>
                  <a:srgbClr val="262626"/>
                </a:solidFill>
                <a:latin typeface="Calibri" panose="020F0502020204030204" pitchFamily="34" charset="0"/>
                <a:ea typeface="Calibri"/>
                <a:cs typeface="Calibri" panose="020F0502020204030204" pitchFamily="34" charset="0"/>
                <a:sym typeface="Calibri"/>
              </a:rPr>
              <a:t>Veracity: </a:t>
            </a:r>
            <a:r>
              <a:rPr lang="en-US" sz="2400" dirty="0">
                <a:solidFill>
                  <a:srgbClr val="262626"/>
                </a:solidFill>
                <a:latin typeface="Calibri" panose="020F0502020204030204" pitchFamily="34" charset="0"/>
                <a:ea typeface="Calibri"/>
                <a:cs typeface="Calibri" panose="020F0502020204030204" pitchFamily="34" charset="0"/>
                <a:sym typeface="Calibri"/>
              </a:rPr>
              <a:t>A lot of words that don’t carry any contextual meaning</a:t>
            </a:r>
          </a:p>
        </p:txBody>
      </p:sp>
      <p:pic>
        <p:nvPicPr>
          <p:cNvPr id="18" name="Picture 17">
            <a:extLst>
              <a:ext uri="{FF2B5EF4-FFF2-40B4-BE49-F238E27FC236}">
                <a16:creationId xmlns:a16="http://schemas.microsoft.com/office/drawing/2014/main" id="{DFE6947C-EE8B-4861-8AB0-54EEDC9E8026}"/>
              </a:ext>
            </a:extLst>
          </p:cNvPr>
          <p:cNvPicPr>
            <a:picLocks noChangeAspect="1"/>
          </p:cNvPicPr>
          <p:nvPr/>
        </p:nvPicPr>
        <p:blipFill>
          <a:blip r:embed="rId6"/>
          <a:stretch>
            <a:fillRect/>
          </a:stretch>
        </p:blipFill>
        <p:spPr>
          <a:xfrm>
            <a:off x="1548985" y="5388283"/>
            <a:ext cx="976424" cy="9764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g126a939c396_2_2"/>
          <p:cNvGrpSpPr/>
          <p:nvPr/>
        </p:nvGrpSpPr>
        <p:grpSpPr>
          <a:xfrm>
            <a:off x="-19" y="-1"/>
            <a:ext cx="12260604" cy="1496875"/>
            <a:chOff x="2053604" y="0"/>
            <a:chExt cx="4804500" cy="980400"/>
          </a:xfrm>
        </p:grpSpPr>
        <p:sp>
          <p:nvSpPr>
            <p:cNvPr id="125" name="Google Shape;125;g126a939c396_2_2"/>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g126a939c396_2_2"/>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Data Description</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127" name="Google Shape;127;g126a939c396_2_2"/>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sp>
        <p:nvSpPr>
          <p:cNvPr id="128" name="Google Shape;128;g126a939c396_2_2"/>
          <p:cNvSpPr txBox="1"/>
          <p:nvPr/>
        </p:nvSpPr>
        <p:spPr>
          <a:xfrm>
            <a:off x="687700" y="2673275"/>
            <a:ext cx="10258500" cy="3139291"/>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US" sz="2400" dirty="0">
                <a:latin typeface="Calibri"/>
                <a:ea typeface="Calibri"/>
                <a:cs typeface="Calibri"/>
                <a:sym typeface="Calibri"/>
              </a:rPr>
              <a:t>Twitter handle</a:t>
            </a:r>
            <a:endParaRPr sz="2400" dirty="0">
              <a:latin typeface="Calibri"/>
              <a:ea typeface="Calibri"/>
              <a:cs typeface="Calibri"/>
              <a:sym typeface="Calibri"/>
            </a:endParaRPr>
          </a:p>
          <a:p>
            <a:pPr marL="914400" lvl="1" indent="-368300" algn="l" rtl="0">
              <a:spcBef>
                <a:spcPts val="0"/>
              </a:spcBef>
              <a:spcAft>
                <a:spcPts val="0"/>
              </a:spcAft>
              <a:buSzPts val="2200"/>
              <a:buFont typeface="Calibri"/>
              <a:buChar char="○"/>
            </a:pPr>
            <a:r>
              <a:rPr lang="en-US" sz="2400" dirty="0">
                <a:latin typeface="Calibri"/>
                <a:ea typeface="Calibri"/>
                <a:cs typeface="Calibri"/>
                <a:sym typeface="Calibri"/>
              </a:rPr>
              <a:t>Captures the handle from which the tweet was scraped from</a:t>
            </a:r>
            <a:endParaRPr sz="24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400" dirty="0">
                <a:latin typeface="Calibri"/>
                <a:ea typeface="Calibri"/>
                <a:cs typeface="Calibri"/>
                <a:sym typeface="Calibri"/>
              </a:rPr>
              <a:t>Tweet text</a:t>
            </a:r>
            <a:endParaRPr sz="2400" dirty="0">
              <a:latin typeface="Calibri"/>
              <a:ea typeface="Calibri"/>
              <a:cs typeface="Calibri"/>
              <a:sym typeface="Calibri"/>
            </a:endParaRPr>
          </a:p>
          <a:p>
            <a:pPr marL="914400" lvl="1" indent="-368300" algn="l" rtl="0">
              <a:spcBef>
                <a:spcPts val="0"/>
              </a:spcBef>
              <a:spcAft>
                <a:spcPts val="0"/>
              </a:spcAft>
              <a:buSzPts val="2200"/>
              <a:buFont typeface="Calibri"/>
              <a:buChar char="○"/>
            </a:pPr>
            <a:r>
              <a:rPr lang="en-US" sz="2400" dirty="0">
                <a:latin typeface="Calibri"/>
                <a:ea typeface="Calibri"/>
                <a:cs typeface="Calibri"/>
                <a:sym typeface="Calibri"/>
              </a:rPr>
              <a:t>Captures the tweet text data</a:t>
            </a:r>
            <a:endParaRPr sz="24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400" dirty="0">
                <a:latin typeface="Calibri"/>
                <a:ea typeface="Calibri"/>
                <a:cs typeface="Calibri"/>
                <a:sym typeface="Calibri"/>
              </a:rPr>
              <a:t>Date time</a:t>
            </a:r>
            <a:endParaRPr sz="2400" dirty="0">
              <a:latin typeface="Calibri"/>
              <a:ea typeface="Calibri"/>
              <a:cs typeface="Calibri"/>
              <a:sym typeface="Calibri"/>
            </a:endParaRPr>
          </a:p>
          <a:p>
            <a:pPr marL="914400" lvl="1" indent="-368300" algn="l" rtl="0">
              <a:spcBef>
                <a:spcPts val="0"/>
              </a:spcBef>
              <a:spcAft>
                <a:spcPts val="0"/>
              </a:spcAft>
              <a:buSzPts val="2200"/>
              <a:buFont typeface="Calibri"/>
              <a:buChar char="○"/>
            </a:pPr>
            <a:r>
              <a:rPr lang="en-US" sz="2400" dirty="0">
                <a:latin typeface="Calibri"/>
                <a:ea typeface="Calibri"/>
                <a:cs typeface="Calibri"/>
                <a:sym typeface="Calibri"/>
              </a:rPr>
              <a:t>Captures the date and time on which the tweet was posted </a:t>
            </a:r>
            <a:endParaRPr sz="24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400" dirty="0">
                <a:latin typeface="Calibri"/>
                <a:ea typeface="Calibri"/>
                <a:cs typeface="Calibri"/>
                <a:sym typeface="Calibri"/>
              </a:rPr>
              <a:t>Sentiment </a:t>
            </a:r>
            <a:endParaRPr sz="2400" dirty="0">
              <a:latin typeface="Calibri"/>
              <a:ea typeface="Calibri"/>
              <a:cs typeface="Calibri"/>
              <a:sym typeface="Calibri"/>
            </a:endParaRPr>
          </a:p>
          <a:p>
            <a:pPr marL="914400" lvl="1" indent="-368300" algn="l" rtl="0">
              <a:spcBef>
                <a:spcPts val="0"/>
              </a:spcBef>
              <a:spcAft>
                <a:spcPts val="0"/>
              </a:spcAft>
              <a:buSzPts val="2200"/>
              <a:buFont typeface="Calibri"/>
              <a:buChar char="○"/>
            </a:pPr>
            <a:r>
              <a:rPr lang="en-US" sz="2400" dirty="0">
                <a:latin typeface="Calibri"/>
                <a:ea typeface="Calibri"/>
                <a:cs typeface="Calibri"/>
                <a:sym typeface="Calibri"/>
              </a:rPr>
              <a:t>Associated a sentiment to each tweet based in the tweet text</a:t>
            </a:r>
            <a:endParaRPr sz="2400" dirty="0">
              <a:latin typeface="Calibri"/>
              <a:ea typeface="Calibri"/>
              <a:cs typeface="Calibri"/>
              <a:sym typeface="Calibri"/>
            </a:endParaRPr>
          </a:p>
        </p:txBody>
      </p:sp>
      <p:sp>
        <p:nvSpPr>
          <p:cNvPr id="129" name="Google Shape;129;g126a939c396_2_2"/>
          <p:cNvSpPr txBox="1"/>
          <p:nvPr/>
        </p:nvSpPr>
        <p:spPr>
          <a:xfrm>
            <a:off x="630500" y="186095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262626"/>
                </a:solidFill>
                <a:latin typeface="Calibri"/>
                <a:ea typeface="Calibri"/>
                <a:cs typeface="Calibri"/>
                <a:sym typeface="Calibri"/>
              </a:rPr>
              <a:t>Columns:</a:t>
            </a:r>
            <a:endParaRPr/>
          </a:p>
        </p:txBody>
      </p:sp>
      <p:sp>
        <p:nvSpPr>
          <p:cNvPr id="130" name="Google Shape;130;g126a939c396_2_2"/>
          <p:cNvSpPr txBox="1"/>
          <p:nvPr/>
        </p:nvSpPr>
        <p:spPr>
          <a:xfrm>
            <a:off x="245600" y="6227000"/>
            <a:ext cx="845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i="1">
                <a:solidFill>
                  <a:srgbClr val="262626"/>
                </a:solidFill>
                <a:latin typeface="Calibri"/>
                <a:ea typeface="Calibri"/>
                <a:cs typeface="Calibri"/>
                <a:sym typeface="Calibri"/>
              </a:rPr>
              <a:t>*only the playoffs data is leveraged with timberwolves having the match between the same team.</a:t>
            </a:r>
            <a:endParaRPr sz="1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5"/>
          <p:cNvGrpSpPr/>
          <p:nvPr/>
        </p:nvGrpSpPr>
        <p:grpSpPr>
          <a:xfrm>
            <a:off x="-19" y="-1"/>
            <a:ext cx="12260604" cy="1496875"/>
            <a:chOff x="2053604" y="0"/>
            <a:chExt cx="4804500" cy="980400"/>
          </a:xfrm>
        </p:grpSpPr>
        <p:sp>
          <p:nvSpPr>
            <p:cNvPr id="137" name="Google Shape;137;p5"/>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5"/>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Roadmap</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139" name="Google Shape;139;p5"/>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grpSp>
        <p:nvGrpSpPr>
          <p:cNvPr id="140" name="Google Shape;140;p5"/>
          <p:cNvGrpSpPr/>
          <p:nvPr/>
        </p:nvGrpSpPr>
        <p:grpSpPr>
          <a:xfrm>
            <a:off x="1418524" y="1929469"/>
            <a:ext cx="10136903" cy="4591352"/>
            <a:chOff x="344976" y="8323803"/>
            <a:chExt cx="5176644" cy="2697305"/>
          </a:xfrm>
        </p:grpSpPr>
        <p:grpSp>
          <p:nvGrpSpPr>
            <p:cNvPr id="141" name="Google Shape;141;p5"/>
            <p:cNvGrpSpPr/>
            <p:nvPr/>
          </p:nvGrpSpPr>
          <p:grpSpPr>
            <a:xfrm>
              <a:off x="344976" y="8323803"/>
              <a:ext cx="5176644" cy="999761"/>
              <a:chOff x="344976" y="8323803"/>
              <a:chExt cx="5176644" cy="999761"/>
            </a:xfrm>
          </p:grpSpPr>
          <p:grpSp>
            <p:nvGrpSpPr>
              <p:cNvPr id="142" name="Google Shape;142;p5"/>
              <p:cNvGrpSpPr/>
              <p:nvPr/>
            </p:nvGrpSpPr>
            <p:grpSpPr>
              <a:xfrm>
                <a:off x="4009875" y="8759627"/>
                <a:ext cx="1382901" cy="555789"/>
                <a:chOff x="4009875" y="8759627"/>
                <a:chExt cx="1382901" cy="555789"/>
              </a:xfrm>
            </p:grpSpPr>
            <p:sp>
              <p:nvSpPr>
                <p:cNvPr id="143" name="Google Shape;143;p5"/>
                <p:cNvSpPr/>
                <p:nvPr/>
              </p:nvSpPr>
              <p:spPr>
                <a:xfrm rot="10800000" flipH="1">
                  <a:off x="4009875" y="8932063"/>
                  <a:ext cx="539400" cy="210900"/>
                </a:xfrm>
                <a:prstGeom prst="rightArrow">
                  <a:avLst>
                    <a:gd name="adj1" fmla="val 50000"/>
                    <a:gd name="adj2" fmla="val 81179"/>
                  </a:avLst>
                </a:prstGeom>
                <a:solidFill>
                  <a:srgbClr val="FFFFFF"/>
                </a:solidFill>
                <a:ln w="127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5"/>
                <p:cNvPicPr preferRelativeResize="0"/>
                <p:nvPr/>
              </p:nvPicPr>
              <p:blipFill>
                <a:blip r:embed="rId4">
                  <a:alphaModFix/>
                </a:blip>
                <a:stretch>
                  <a:fillRect/>
                </a:stretch>
              </p:blipFill>
              <p:spPr>
                <a:xfrm>
                  <a:off x="4713325" y="8759627"/>
                  <a:ext cx="679451" cy="555789"/>
                </a:xfrm>
                <a:prstGeom prst="rect">
                  <a:avLst/>
                </a:prstGeom>
                <a:noFill/>
                <a:ln>
                  <a:noFill/>
                </a:ln>
              </p:spPr>
            </p:pic>
          </p:grpSp>
          <p:sp>
            <p:nvSpPr>
              <p:cNvPr id="145" name="Google Shape;145;p5"/>
              <p:cNvSpPr txBox="1"/>
              <p:nvPr/>
            </p:nvSpPr>
            <p:spPr>
              <a:xfrm>
                <a:off x="4614120" y="8333997"/>
                <a:ext cx="907500" cy="24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Correlation Analysis</a:t>
                </a:r>
                <a:endParaRPr sz="1500" b="1">
                  <a:solidFill>
                    <a:schemeClr val="dk1"/>
                  </a:solidFill>
                  <a:latin typeface="Calibri"/>
                  <a:ea typeface="Calibri"/>
                  <a:cs typeface="Calibri"/>
                  <a:sym typeface="Calibri"/>
                </a:endParaRPr>
              </a:p>
            </p:txBody>
          </p:sp>
          <p:grpSp>
            <p:nvGrpSpPr>
              <p:cNvPr id="146" name="Google Shape;146;p5"/>
              <p:cNvGrpSpPr/>
              <p:nvPr/>
            </p:nvGrpSpPr>
            <p:grpSpPr>
              <a:xfrm>
                <a:off x="344976" y="8323803"/>
                <a:ext cx="3761473" cy="999761"/>
                <a:chOff x="344976" y="8323803"/>
                <a:chExt cx="3761473" cy="999761"/>
              </a:xfrm>
            </p:grpSpPr>
            <p:grpSp>
              <p:nvGrpSpPr>
                <p:cNvPr id="147" name="Google Shape;147;p5"/>
                <p:cNvGrpSpPr/>
                <p:nvPr/>
              </p:nvGrpSpPr>
              <p:grpSpPr>
                <a:xfrm>
                  <a:off x="344976" y="8323803"/>
                  <a:ext cx="1271899" cy="999761"/>
                  <a:chOff x="344976" y="8323803"/>
                  <a:chExt cx="1271899" cy="999761"/>
                </a:xfrm>
              </p:grpSpPr>
              <p:pic>
                <p:nvPicPr>
                  <p:cNvPr id="148" name="Google Shape;148;p5"/>
                  <p:cNvPicPr preferRelativeResize="0"/>
                  <p:nvPr/>
                </p:nvPicPr>
                <p:blipFill rotWithShape="1">
                  <a:blip r:embed="rId5">
                    <a:alphaModFix/>
                  </a:blip>
                  <a:srcRect l="19" b="-3029"/>
                  <a:stretch/>
                </p:blipFill>
                <p:spPr>
                  <a:xfrm>
                    <a:off x="440132" y="8767767"/>
                    <a:ext cx="539395" cy="555796"/>
                  </a:xfrm>
                  <a:prstGeom prst="rect">
                    <a:avLst/>
                  </a:prstGeom>
                  <a:noFill/>
                  <a:ln w="12700" cap="flat" cmpd="sng">
                    <a:solidFill>
                      <a:srgbClr val="31538F"/>
                    </a:solidFill>
                    <a:prstDash val="solid"/>
                    <a:miter lim="8000"/>
                    <a:headEnd type="none" w="sm" len="sm"/>
                    <a:tailEnd type="none" w="sm" len="sm"/>
                  </a:ln>
                </p:spPr>
              </p:pic>
              <p:sp>
                <p:nvSpPr>
                  <p:cNvPr id="149" name="Google Shape;149;p5"/>
                  <p:cNvSpPr txBox="1"/>
                  <p:nvPr/>
                </p:nvSpPr>
                <p:spPr>
                  <a:xfrm>
                    <a:off x="344976" y="8323803"/>
                    <a:ext cx="729600" cy="3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dirty="0">
                        <a:solidFill>
                          <a:schemeClr val="dk1"/>
                        </a:solidFill>
                        <a:latin typeface="Calibri"/>
                        <a:ea typeface="Calibri"/>
                        <a:cs typeface="Calibri"/>
                        <a:sym typeface="Calibri"/>
                      </a:rPr>
                      <a:t>Data Source</a:t>
                    </a:r>
                    <a:endParaRPr sz="1600" b="1" dirty="0">
                      <a:solidFill>
                        <a:schemeClr val="dk1"/>
                      </a:solidFill>
                      <a:latin typeface="Calibri"/>
                      <a:ea typeface="Calibri"/>
                      <a:cs typeface="Calibri"/>
                      <a:sym typeface="Calibri"/>
                    </a:endParaRPr>
                  </a:p>
                  <a:p>
                    <a:pPr marL="0" lvl="0" indent="0" algn="l" rtl="0">
                      <a:spcBef>
                        <a:spcPts val="0"/>
                      </a:spcBef>
                      <a:spcAft>
                        <a:spcPts val="0"/>
                      </a:spcAft>
                      <a:buNone/>
                    </a:pPr>
                    <a:r>
                      <a:rPr lang="en-US" sz="1300" dirty="0">
                        <a:solidFill>
                          <a:srgbClr val="FFFFFF"/>
                        </a:solidFill>
                        <a:latin typeface="Calibri"/>
                        <a:ea typeface="Calibri"/>
                        <a:cs typeface="Calibri"/>
                        <a:sym typeface="Calibri"/>
                      </a:rPr>
                      <a:t> Twitter API</a:t>
                    </a:r>
                    <a:endParaRPr sz="1300" dirty="0">
                      <a:solidFill>
                        <a:srgbClr val="FFFFFF"/>
                      </a:solidFill>
                      <a:latin typeface="Calibri"/>
                      <a:ea typeface="Calibri"/>
                      <a:cs typeface="Calibri"/>
                      <a:sym typeface="Calibri"/>
                    </a:endParaRPr>
                  </a:p>
                </p:txBody>
              </p:sp>
              <p:sp>
                <p:nvSpPr>
                  <p:cNvPr id="150" name="Google Shape;150;p5"/>
                  <p:cNvSpPr/>
                  <p:nvPr/>
                </p:nvSpPr>
                <p:spPr>
                  <a:xfrm>
                    <a:off x="1077475" y="8949900"/>
                    <a:ext cx="539400" cy="175200"/>
                  </a:xfrm>
                  <a:prstGeom prst="rightArrow">
                    <a:avLst>
                      <a:gd name="adj1" fmla="val 50000"/>
                      <a:gd name="adj2" fmla="val 133214"/>
                    </a:avLst>
                  </a:prstGeom>
                  <a:solidFill>
                    <a:srgbClr val="FFFFFF"/>
                  </a:solidFill>
                  <a:ln w="127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5"/>
                <p:cNvSpPr/>
                <p:nvPr/>
              </p:nvSpPr>
              <p:spPr>
                <a:xfrm>
                  <a:off x="2427050" y="8949888"/>
                  <a:ext cx="539400" cy="175200"/>
                </a:xfrm>
                <a:prstGeom prst="rightArrow">
                  <a:avLst>
                    <a:gd name="adj1" fmla="val 50000"/>
                    <a:gd name="adj2" fmla="val 133214"/>
                  </a:avLst>
                </a:prstGeom>
                <a:solidFill>
                  <a:srgbClr val="FFFFFF"/>
                </a:solidFill>
                <a:ln w="127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5"/>
                <p:cNvGrpSpPr/>
                <p:nvPr/>
              </p:nvGrpSpPr>
              <p:grpSpPr>
                <a:xfrm>
                  <a:off x="1412803" y="8323806"/>
                  <a:ext cx="2693646" cy="983444"/>
                  <a:chOff x="1412803" y="8323806"/>
                  <a:chExt cx="2693646" cy="983444"/>
                </a:xfrm>
              </p:grpSpPr>
              <p:pic>
                <p:nvPicPr>
                  <p:cNvPr id="153" name="Google Shape;153;p5"/>
                  <p:cNvPicPr preferRelativeResize="0"/>
                  <p:nvPr/>
                </p:nvPicPr>
                <p:blipFill rotWithShape="1">
                  <a:blip r:embed="rId6">
                    <a:alphaModFix/>
                  </a:blip>
                  <a:srcRect l="2931" b="2931"/>
                  <a:stretch/>
                </p:blipFill>
                <p:spPr>
                  <a:xfrm>
                    <a:off x="1714825" y="8767750"/>
                    <a:ext cx="539500" cy="539500"/>
                  </a:xfrm>
                  <a:prstGeom prst="rect">
                    <a:avLst/>
                  </a:prstGeom>
                  <a:noFill/>
                  <a:ln w="12700" cap="flat" cmpd="sng">
                    <a:solidFill>
                      <a:srgbClr val="31538F"/>
                    </a:solidFill>
                    <a:prstDash val="solid"/>
                    <a:miter lim="8000"/>
                    <a:headEnd type="none" w="sm" len="sm"/>
                    <a:tailEnd type="none" w="sm" len="sm"/>
                  </a:ln>
                </p:spPr>
              </p:pic>
              <p:sp>
                <p:nvSpPr>
                  <p:cNvPr id="154" name="Google Shape;154;p5"/>
                  <p:cNvSpPr txBox="1"/>
                  <p:nvPr/>
                </p:nvSpPr>
                <p:spPr>
                  <a:xfrm>
                    <a:off x="1412803" y="8323806"/>
                    <a:ext cx="1084200" cy="24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Data Cleaning</a:t>
                    </a:r>
                    <a:r>
                      <a:rPr lang="en-US"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p:txBody>
              </p:sp>
              <p:pic>
                <p:nvPicPr>
                  <p:cNvPr id="155" name="Google Shape;155;p5"/>
                  <p:cNvPicPr preferRelativeResize="0"/>
                  <p:nvPr/>
                </p:nvPicPr>
                <p:blipFill>
                  <a:blip r:embed="rId7">
                    <a:alphaModFix/>
                  </a:blip>
                  <a:stretch>
                    <a:fillRect/>
                  </a:stretch>
                </p:blipFill>
                <p:spPr>
                  <a:xfrm>
                    <a:off x="3122867" y="8751361"/>
                    <a:ext cx="555802" cy="555796"/>
                  </a:xfrm>
                  <a:prstGeom prst="rect">
                    <a:avLst/>
                  </a:prstGeom>
                  <a:noFill/>
                  <a:ln w="12700" cap="flat" cmpd="sng">
                    <a:solidFill>
                      <a:srgbClr val="31538F"/>
                    </a:solidFill>
                    <a:prstDash val="solid"/>
                    <a:miter lim="8000"/>
                    <a:headEnd type="none" w="sm" len="sm"/>
                    <a:tailEnd type="none" w="sm" len="sm"/>
                  </a:ln>
                </p:spPr>
              </p:pic>
              <p:sp>
                <p:nvSpPr>
                  <p:cNvPr id="156" name="Google Shape;156;p5"/>
                  <p:cNvSpPr txBox="1"/>
                  <p:nvPr/>
                </p:nvSpPr>
                <p:spPr>
                  <a:xfrm>
                    <a:off x="3022249" y="8323816"/>
                    <a:ext cx="1084200" cy="24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Calibri"/>
                        <a:ea typeface="Calibri"/>
                        <a:cs typeface="Calibri"/>
                        <a:sym typeface="Calibri"/>
                      </a:rPr>
                      <a:t>Sentiment Analysis</a:t>
                    </a:r>
                    <a:endParaRPr sz="1500" b="1">
                      <a:solidFill>
                        <a:schemeClr val="dk1"/>
                      </a:solidFill>
                      <a:latin typeface="Calibri"/>
                      <a:ea typeface="Calibri"/>
                      <a:cs typeface="Calibri"/>
                      <a:sym typeface="Calibri"/>
                    </a:endParaRPr>
                  </a:p>
                </p:txBody>
              </p:sp>
            </p:grpSp>
            <p:sp>
              <p:nvSpPr>
                <p:cNvPr id="157" name="Google Shape;157;p5"/>
                <p:cNvSpPr txBox="1"/>
                <p:nvPr/>
              </p:nvSpPr>
              <p:spPr>
                <a:xfrm>
                  <a:off x="2427043" y="8646313"/>
                  <a:ext cx="429900" cy="24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NLP </a:t>
                  </a:r>
                  <a:endParaRPr sz="1500" b="1">
                    <a:solidFill>
                      <a:schemeClr val="dk1"/>
                    </a:solidFill>
                    <a:latin typeface="Calibri"/>
                    <a:ea typeface="Calibri"/>
                    <a:cs typeface="Calibri"/>
                    <a:sym typeface="Calibri"/>
                  </a:endParaRPr>
                </a:p>
              </p:txBody>
            </p:sp>
          </p:grpSp>
        </p:grpSp>
        <p:grpSp>
          <p:nvGrpSpPr>
            <p:cNvPr id="158" name="Google Shape;158;p5"/>
            <p:cNvGrpSpPr/>
            <p:nvPr/>
          </p:nvGrpSpPr>
          <p:grpSpPr>
            <a:xfrm>
              <a:off x="2936776" y="9495700"/>
              <a:ext cx="1232400" cy="1525407"/>
              <a:chOff x="2936776" y="9495700"/>
              <a:chExt cx="1232400" cy="1525407"/>
            </a:xfrm>
          </p:grpSpPr>
          <p:sp>
            <p:nvSpPr>
              <p:cNvPr id="159" name="Google Shape;159;p5"/>
              <p:cNvSpPr txBox="1"/>
              <p:nvPr/>
            </p:nvSpPr>
            <p:spPr>
              <a:xfrm>
                <a:off x="2936776" y="10776907"/>
                <a:ext cx="1232400" cy="24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Calibri"/>
                    <a:ea typeface="Calibri"/>
                    <a:cs typeface="Calibri"/>
                    <a:sym typeface="Calibri"/>
                  </a:rPr>
                  <a:t>Storing Historical Data</a:t>
                </a:r>
                <a:endParaRPr sz="1500" b="1">
                  <a:solidFill>
                    <a:schemeClr val="dk1"/>
                  </a:solidFill>
                  <a:latin typeface="Calibri"/>
                  <a:ea typeface="Calibri"/>
                  <a:cs typeface="Calibri"/>
                  <a:sym typeface="Calibri"/>
                </a:endParaRPr>
              </a:p>
            </p:txBody>
          </p:sp>
          <p:grpSp>
            <p:nvGrpSpPr>
              <p:cNvPr id="160" name="Google Shape;160;p5"/>
              <p:cNvGrpSpPr/>
              <p:nvPr/>
            </p:nvGrpSpPr>
            <p:grpSpPr>
              <a:xfrm>
                <a:off x="3159300" y="9495700"/>
                <a:ext cx="645592" cy="1324183"/>
                <a:chOff x="3159300" y="9495700"/>
                <a:chExt cx="645592" cy="1324183"/>
              </a:xfrm>
            </p:grpSpPr>
            <p:sp>
              <p:nvSpPr>
                <p:cNvPr id="161" name="Google Shape;161;p5"/>
                <p:cNvSpPr/>
                <p:nvPr/>
              </p:nvSpPr>
              <p:spPr>
                <a:xfrm>
                  <a:off x="3320925" y="9495700"/>
                  <a:ext cx="176100" cy="492600"/>
                </a:xfrm>
                <a:prstGeom prst="downArrow">
                  <a:avLst>
                    <a:gd name="adj1" fmla="val 50000"/>
                    <a:gd name="adj2" fmla="val 50000"/>
                  </a:avLst>
                </a:prstGeom>
                <a:solidFill>
                  <a:srgbClr val="FFFFFF"/>
                </a:solidFill>
                <a:ln w="12700" cap="flat" cmpd="sng">
                  <a:solidFill>
                    <a:srgbClr val="31538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5"/>
                <p:cNvPicPr preferRelativeResize="0"/>
                <p:nvPr/>
              </p:nvPicPr>
              <p:blipFill>
                <a:blip r:embed="rId8">
                  <a:alphaModFix/>
                </a:blip>
                <a:stretch>
                  <a:fillRect/>
                </a:stretch>
              </p:blipFill>
              <p:spPr>
                <a:xfrm>
                  <a:off x="3159300" y="10176848"/>
                  <a:ext cx="539400" cy="643035"/>
                </a:xfrm>
                <a:prstGeom prst="rect">
                  <a:avLst/>
                </a:prstGeom>
                <a:noFill/>
                <a:ln w="12700" cap="flat" cmpd="sng">
                  <a:solidFill>
                    <a:srgbClr val="31538F"/>
                  </a:solidFill>
                  <a:prstDash val="solid"/>
                  <a:miter lim="8000"/>
                  <a:headEnd type="none" w="sm" len="sm"/>
                  <a:tailEnd type="none" w="sm" len="sm"/>
                </a:ln>
              </p:spPr>
            </p:pic>
            <p:pic>
              <p:nvPicPr>
                <p:cNvPr id="163" name="Google Shape;163;p5"/>
                <p:cNvPicPr preferRelativeResize="0"/>
                <p:nvPr/>
              </p:nvPicPr>
              <p:blipFill rotWithShape="1">
                <a:blip r:embed="rId9">
                  <a:alphaModFix/>
                </a:blip>
                <a:srcRect l="-12142" t="-12142" r="-12142" b="-12142"/>
                <a:stretch/>
              </p:blipFill>
              <p:spPr>
                <a:xfrm>
                  <a:off x="3497030" y="9543757"/>
                  <a:ext cx="307862" cy="307862"/>
                </a:xfrm>
                <a:prstGeom prst="rect">
                  <a:avLst/>
                </a:prstGeom>
                <a:noFill/>
                <a:ln w="12700" cap="flat" cmpd="sng">
                  <a:solidFill>
                    <a:srgbClr val="31538F"/>
                  </a:solidFill>
                  <a:prstDash val="solid"/>
                  <a:miter lim="8000"/>
                  <a:headEnd type="none" w="sm" len="sm"/>
                  <a:tailEnd type="none" w="sm" len="sm"/>
                </a:ln>
              </p:spPr>
            </p:pic>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g126a939c396_3_18"/>
          <p:cNvGrpSpPr/>
          <p:nvPr/>
        </p:nvGrpSpPr>
        <p:grpSpPr>
          <a:xfrm>
            <a:off x="-19" y="-1"/>
            <a:ext cx="12260604" cy="1903014"/>
            <a:chOff x="2053604" y="0"/>
            <a:chExt cx="4804500" cy="1246407"/>
          </a:xfrm>
        </p:grpSpPr>
        <p:sp>
          <p:nvSpPr>
            <p:cNvPr id="171" name="Google Shape;171;g126a939c396_3_18"/>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g126a939c396_3_18"/>
            <p:cNvSpPr txBox="1"/>
            <p:nvPr/>
          </p:nvSpPr>
          <p:spPr>
            <a:xfrm>
              <a:off x="2823222" y="97107"/>
              <a:ext cx="3926400" cy="114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Sentiment Analysis</a:t>
              </a:r>
              <a:endParaRPr sz="3600" b="1" dirty="0">
                <a:solidFill>
                  <a:schemeClr val="lt1"/>
                </a:solidFill>
                <a:latin typeface="Calibri" panose="020F0502020204030204" pitchFamily="34" charset="0"/>
                <a:ea typeface="Federo"/>
                <a:cs typeface="Calibri" panose="020F0502020204030204" pitchFamily="34" charset="0"/>
                <a:sym typeface="Federo"/>
              </a:endParaRPr>
            </a:p>
            <a:p>
              <a:pPr marL="0" lvl="0" indent="0" algn="l" rtl="0">
                <a:spcBef>
                  <a:spcPts val="0"/>
                </a:spcBef>
                <a:spcAft>
                  <a:spcPts val="0"/>
                </a:spcAft>
                <a:buClr>
                  <a:schemeClr val="dk1"/>
                </a:buClr>
                <a:buFont typeface="Arial"/>
                <a:buNone/>
              </a:pPr>
              <a:r>
                <a:rPr lang="en-US" sz="3600" b="1" dirty="0">
                  <a:solidFill>
                    <a:schemeClr val="lt1"/>
                  </a:solidFill>
                  <a:latin typeface="Calibri" panose="020F0502020204030204" pitchFamily="34" charset="0"/>
                  <a:ea typeface="Federo"/>
                  <a:cs typeface="Calibri" panose="020F0502020204030204" pitchFamily="34" charset="0"/>
                  <a:sym typeface="Federo"/>
                </a:rPr>
                <a:t>Storing to S3 Bucket</a:t>
              </a:r>
              <a:endParaRPr sz="3600" b="1" dirty="0">
                <a:solidFill>
                  <a:schemeClr val="lt1"/>
                </a:solidFill>
                <a:latin typeface="Calibri" panose="020F0502020204030204" pitchFamily="34" charset="0"/>
                <a:ea typeface="Federo"/>
                <a:cs typeface="Calibri" panose="020F0502020204030204" pitchFamily="34" charset="0"/>
                <a:sym typeface="Federo"/>
              </a:endParaRPr>
            </a:p>
            <a:p>
              <a:pPr marL="0" marR="0" lvl="0" indent="0" algn="l" rtl="0">
                <a:spcBef>
                  <a:spcPts val="0"/>
                </a:spcBef>
                <a:spcAft>
                  <a:spcPts val="0"/>
                </a:spcAft>
                <a:buNone/>
              </a:pP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173" name="Google Shape;173;g126a939c396_3_18"/>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pic>
        <p:nvPicPr>
          <p:cNvPr id="174" name="Google Shape;174;g126a939c396_3_18"/>
          <p:cNvPicPr preferRelativeResize="0"/>
          <p:nvPr/>
        </p:nvPicPr>
        <p:blipFill rotWithShape="1">
          <a:blip r:embed="rId4">
            <a:alphaModFix/>
          </a:blip>
          <a:srcRect b="36704"/>
          <a:stretch/>
        </p:blipFill>
        <p:spPr>
          <a:xfrm>
            <a:off x="2868875" y="5466175"/>
            <a:ext cx="3363626" cy="1195450"/>
          </a:xfrm>
          <a:prstGeom prst="rect">
            <a:avLst/>
          </a:prstGeom>
          <a:noFill/>
          <a:ln>
            <a:noFill/>
          </a:ln>
        </p:spPr>
      </p:pic>
      <p:pic>
        <p:nvPicPr>
          <p:cNvPr id="175" name="Google Shape;175;g126a939c396_3_18"/>
          <p:cNvPicPr preferRelativeResize="0"/>
          <p:nvPr/>
        </p:nvPicPr>
        <p:blipFill>
          <a:blip r:embed="rId5">
            <a:alphaModFix/>
          </a:blip>
          <a:stretch>
            <a:fillRect/>
          </a:stretch>
        </p:blipFill>
        <p:spPr>
          <a:xfrm>
            <a:off x="1921125" y="1707100"/>
            <a:ext cx="5259125" cy="1093425"/>
          </a:xfrm>
          <a:prstGeom prst="rect">
            <a:avLst/>
          </a:prstGeom>
          <a:noFill/>
          <a:ln w="28575" cap="flat" cmpd="sng">
            <a:solidFill>
              <a:schemeClr val="dk2"/>
            </a:solidFill>
            <a:prstDash val="solid"/>
            <a:round/>
            <a:headEnd type="none" w="sm" len="sm"/>
            <a:tailEnd type="none" w="sm" len="sm"/>
          </a:ln>
        </p:spPr>
      </p:pic>
      <p:pic>
        <p:nvPicPr>
          <p:cNvPr id="176" name="Google Shape;176;g126a939c396_3_18"/>
          <p:cNvPicPr preferRelativeResize="0"/>
          <p:nvPr/>
        </p:nvPicPr>
        <p:blipFill>
          <a:blip r:embed="rId6">
            <a:alphaModFix/>
          </a:blip>
          <a:stretch>
            <a:fillRect/>
          </a:stretch>
        </p:blipFill>
        <p:spPr>
          <a:xfrm>
            <a:off x="3811063" y="3517795"/>
            <a:ext cx="1479250" cy="1609200"/>
          </a:xfrm>
          <a:prstGeom prst="rect">
            <a:avLst/>
          </a:prstGeom>
          <a:noFill/>
          <a:ln>
            <a:noFill/>
          </a:ln>
        </p:spPr>
      </p:pic>
      <p:cxnSp>
        <p:nvCxnSpPr>
          <p:cNvPr id="177" name="Google Shape;177;g126a939c396_3_18"/>
          <p:cNvCxnSpPr>
            <a:stCxn id="175" idx="2"/>
          </p:cNvCxnSpPr>
          <p:nvPr/>
        </p:nvCxnSpPr>
        <p:spPr>
          <a:xfrm flipH="1">
            <a:off x="4537787" y="2800525"/>
            <a:ext cx="12900" cy="599100"/>
          </a:xfrm>
          <a:prstGeom prst="straightConnector1">
            <a:avLst/>
          </a:prstGeom>
          <a:noFill/>
          <a:ln w="9525" cap="flat" cmpd="sng">
            <a:solidFill>
              <a:schemeClr val="dk2"/>
            </a:solidFill>
            <a:prstDash val="solid"/>
            <a:round/>
            <a:headEnd type="none" w="med" len="med"/>
            <a:tailEnd type="triangle" w="med" len="med"/>
          </a:ln>
        </p:spPr>
      </p:cxnSp>
      <p:cxnSp>
        <p:nvCxnSpPr>
          <p:cNvPr id="178" name="Google Shape;178;g126a939c396_3_18"/>
          <p:cNvCxnSpPr/>
          <p:nvPr/>
        </p:nvCxnSpPr>
        <p:spPr>
          <a:xfrm flipH="1">
            <a:off x="4537787" y="5162725"/>
            <a:ext cx="12900" cy="599100"/>
          </a:xfrm>
          <a:prstGeom prst="straightConnector1">
            <a:avLst/>
          </a:prstGeom>
          <a:noFill/>
          <a:ln w="9525" cap="flat" cmpd="sng">
            <a:solidFill>
              <a:schemeClr val="dk2"/>
            </a:solidFill>
            <a:prstDash val="solid"/>
            <a:round/>
            <a:headEnd type="none" w="med" len="med"/>
            <a:tailEnd type="triangle" w="med" len="med"/>
          </a:ln>
        </p:spPr>
      </p:cxnSp>
      <p:cxnSp>
        <p:nvCxnSpPr>
          <p:cNvPr id="179" name="Google Shape;179;g126a939c396_3_18"/>
          <p:cNvCxnSpPr>
            <a:stCxn id="174" idx="3"/>
          </p:cNvCxnSpPr>
          <p:nvPr/>
        </p:nvCxnSpPr>
        <p:spPr>
          <a:xfrm>
            <a:off x="6232501" y="6063900"/>
            <a:ext cx="1104300" cy="2700"/>
          </a:xfrm>
          <a:prstGeom prst="straightConnector1">
            <a:avLst/>
          </a:prstGeom>
          <a:noFill/>
          <a:ln w="9525" cap="flat" cmpd="sng">
            <a:solidFill>
              <a:schemeClr val="dk2"/>
            </a:solidFill>
            <a:prstDash val="solid"/>
            <a:round/>
            <a:headEnd type="none" w="med" len="med"/>
            <a:tailEnd type="triangle" w="med" len="med"/>
          </a:ln>
        </p:spPr>
      </p:cxnSp>
      <p:pic>
        <p:nvPicPr>
          <p:cNvPr id="180" name="Google Shape;180;g126a939c396_3_18"/>
          <p:cNvPicPr preferRelativeResize="0"/>
          <p:nvPr/>
        </p:nvPicPr>
        <p:blipFill>
          <a:blip r:embed="rId7">
            <a:alphaModFix/>
          </a:blip>
          <a:stretch>
            <a:fillRect/>
          </a:stretch>
        </p:blipFill>
        <p:spPr>
          <a:xfrm>
            <a:off x="7682025" y="5162718"/>
            <a:ext cx="1822250" cy="1552800"/>
          </a:xfrm>
          <a:prstGeom prst="rect">
            <a:avLst/>
          </a:prstGeom>
          <a:noFill/>
          <a:ln>
            <a:noFill/>
          </a:ln>
        </p:spPr>
      </p:pic>
      <p:sp>
        <p:nvSpPr>
          <p:cNvPr id="181" name="Google Shape;181;g126a939c396_3_18"/>
          <p:cNvSpPr txBox="1"/>
          <p:nvPr/>
        </p:nvSpPr>
        <p:spPr>
          <a:xfrm>
            <a:off x="5421875" y="4122300"/>
            <a:ext cx="30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Assigning the sentiment to each tweet</a:t>
            </a:r>
            <a:endParaRPr>
              <a:latin typeface="Calibri"/>
              <a:ea typeface="Calibri"/>
              <a:cs typeface="Calibri"/>
              <a:sym typeface="Calibri"/>
            </a:endParaRPr>
          </a:p>
        </p:txBody>
      </p:sp>
      <p:pic>
        <p:nvPicPr>
          <p:cNvPr id="182" name="Google Shape;182;g126a939c396_3_18"/>
          <p:cNvPicPr preferRelativeResize="0"/>
          <p:nvPr/>
        </p:nvPicPr>
        <p:blipFill rotWithShape="1">
          <a:blip r:embed="rId8">
            <a:alphaModFix/>
          </a:blip>
          <a:srcRect l="9025" t="17444" r="6855"/>
          <a:stretch/>
        </p:blipFill>
        <p:spPr>
          <a:xfrm>
            <a:off x="7336800" y="1707095"/>
            <a:ext cx="816152" cy="787175"/>
          </a:xfrm>
          <a:prstGeom prst="rect">
            <a:avLst/>
          </a:prstGeom>
          <a:noFill/>
          <a:ln>
            <a:noFill/>
          </a:ln>
        </p:spPr>
      </p:pic>
      <p:pic>
        <p:nvPicPr>
          <p:cNvPr id="183" name="Google Shape;183;g126a939c396_3_18"/>
          <p:cNvPicPr preferRelativeResize="0"/>
          <p:nvPr/>
        </p:nvPicPr>
        <p:blipFill>
          <a:blip r:embed="rId9">
            <a:alphaModFix/>
          </a:blip>
          <a:stretch>
            <a:fillRect/>
          </a:stretch>
        </p:blipFill>
        <p:spPr>
          <a:xfrm>
            <a:off x="6674662" y="3228903"/>
            <a:ext cx="2140417" cy="400200"/>
          </a:xfrm>
          <a:prstGeom prst="rect">
            <a:avLst/>
          </a:prstGeom>
          <a:noFill/>
          <a:ln>
            <a:noFill/>
          </a:ln>
        </p:spPr>
      </p:pic>
      <p:sp>
        <p:nvSpPr>
          <p:cNvPr id="184" name="Google Shape;184;g126a939c396_3_18"/>
          <p:cNvSpPr txBox="1"/>
          <p:nvPr/>
        </p:nvSpPr>
        <p:spPr>
          <a:xfrm>
            <a:off x="8074575" y="2593713"/>
            <a:ext cx="234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Setting Twitter Handle</a:t>
            </a:r>
            <a:endParaRPr>
              <a:latin typeface="Calibri"/>
              <a:ea typeface="Calibri"/>
              <a:cs typeface="Calibri"/>
              <a:sym typeface="Calibri"/>
            </a:endParaRPr>
          </a:p>
        </p:txBody>
      </p:sp>
      <p:cxnSp>
        <p:nvCxnSpPr>
          <p:cNvPr id="185" name="Google Shape;185;g126a939c396_3_18"/>
          <p:cNvCxnSpPr/>
          <p:nvPr/>
        </p:nvCxnSpPr>
        <p:spPr>
          <a:xfrm flipH="1">
            <a:off x="7738437" y="2562038"/>
            <a:ext cx="12900" cy="599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g126a939c396_3_46"/>
          <p:cNvGrpSpPr/>
          <p:nvPr/>
        </p:nvGrpSpPr>
        <p:grpSpPr>
          <a:xfrm>
            <a:off x="-19" y="-1"/>
            <a:ext cx="12260604" cy="1496875"/>
            <a:chOff x="2053604" y="0"/>
            <a:chExt cx="4804500" cy="980400"/>
          </a:xfrm>
        </p:grpSpPr>
        <p:sp>
          <p:nvSpPr>
            <p:cNvPr id="193" name="Google Shape;193;g126a939c396_3_46"/>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g126a939c396_3_46"/>
            <p:cNvSpPr txBox="1"/>
            <p:nvPr/>
          </p:nvSpPr>
          <p:spPr>
            <a:xfrm>
              <a:off x="2823224" y="97102"/>
              <a:ext cx="3926400" cy="78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Analyzing Correlation</a:t>
              </a:r>
              <a:endParaRPr sz="3600" b="1" dirty="0">
                <a:solidFill>
                  <a:schemeClr val="lt1"/>
                </a:solidFill>
                <a:latin typeface="Calibri" panose="020F0502020204030204" pitchFamily="34" charset="0"/>
                <a:ea typeface="Federo"/>
                <a:cs typeface="Calibri" panose="020F0502020204030204" pitchFamily="34" charset="0"/>
                <a:sym typeface="Federo"/>
              </a:endParaRPr>
            </a:p>
            <a:p>
              <a:pPr marL="0" marR="0" lvl="0" indent="0" algn="l" rtl="0">
                <a:spcBef>
                  <a:spcPts val="0"/>
                </a:spcBef>
                <a:spcAft>
                  <a:spcPts val="0"/>
                </a:spcAft>
                <a:buNone/>
              </a:pP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195" name="Google Shape;195;g126a939c396_3_46"/>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sp>
        <p:nvSpPr>
          <p:cNvPr id="196" name="Google Shape;196;g126a939c396_3_46"/>
          <p:cNvSpPr txBox="1"/>
          <p:nvPr/>
        </p:nvSpPr>
        <p:spPr>
          <a:xfrm>
            <a:off x="1196050" y="2135075"/>
            <a:ext cx="788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7" name="Google Shape;197;g126a939c396_3_46"/>
          <p:cNvSpPr txBox="1"/>
          <p:nvPr/>
        </p:nvSpPr>
        <p:spPr>
          <a:xfrm>
            <a:off x="1035200" y="2083775"/>
            <a:ext cx="10059900" cy="3508623"/>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US" sz="2400" dirty="0">
                <a:latin typeface="Calibri"/>
                <a:ea typeface="Calibri"/>
                <a:cs typeface="Calibri"/>
                <a:sym typeface="Calibri"/>
              </a:rPr>
              <a:t>The game outcome had a significant impact on the sentiments of the tweets (1)</a:t>
            </a:r>
            <a:endParaRPr sz="2400" dirty="0">
              <a:latin typeface="Calibri"/>
              <a:ea typeface="Calibri"/>
              <a:cs typeface="Calibri"/>
              <a:sym typeface="Calibri"/>
            </a:endParaRPr>
          </a:p>
          <a:p>
            <a:pPr marL="457200" lvl="0" indent="0" algn="l" rtl="0">
              <a:spcBef>
                <a:spcPts val="0"/>
              </a:spcBef>
              <a:spcAft>
                <a:spcPts val="0"/>
              </a:spcAft>
              <a:buNone/>
            </a:pPr>
            <a:br>
              <a:rPr lang="en-US" sz="2400" dirty="0">
                <a:latin typeface="Calibri"/>
                <a:ea typeface="Calibri"/>
                <a:cs typeface="Calibri"/>
                <a:sym typeface="Calibri"/>
              </a:rPr>
            </a:br>
            <a:endParaRPr sz="2400" dirty="0">
              <a:latin typeface="Calibri"/>
              <a:ea typeface="Calibri"/>
              <a:cs typeface="Calibri"/>
              <a:sym typeface="Calibri"/>
            </a:endParaRPr>
          </a:p>
          <a:p>
            <a:pPr marL="457200" lvl="0" indent="0" algn="l" rtl="0">
              <a:spcBef>
                <a:spcPts val="0"/>
              </a:spcBef>
              <a:spcAft>
                <a:spcPts val="0"/>
              </a:spcAft>
              <a:buNone/>
            </a:pPr>
            <a:endParaRPr sz="2400" dirty="0">
              <a:latin typeface="Calibri"/>
              <a:ea typeface="Calibri"/>
              <a:cs typeface="Calibri"/>
              <a:sym typeface="Calibri"/>
            </a:endParaRPr>
          </a:p>
          <a:p>
            <a:pPr marL="457200" lvl="0" indent="0" algn="l" rtl="0">
              <a:spcBef>
                <a:spcPts val="0"/>
              </a:spcBef>
              <a:spcAft>
                <a:spcPts val="0"/>
              </a:spcAft>
              <a:buNone/>
            </a:pPr>
            <a:endParaRPr sz="2400" dirty="0">
              <a:latin typeface="Calibri"/>
              <a:ea typeface="Calibri"/>
              <a:cs typeface="Calibri"/>
              <a:sym typeface="Calibri"/>
            </a:endParaRPr>
          </a:p>
          <a:p>
            <a:pPr marL="457200" lvl="0" indent="0" algn="l" rtl="0">
              <a:spcBef>
                <a:spcPts val="0"/>
              </a:spcBef>
              <a:spcAft>
                <a:spcPts val="0"/>
              </a:spcAft>
              <a:buNone/>
            </a:pPr>
            <a:endParaRPr sz="2400" dirty="0">
              <a:latin typeface="Calibri"/>
              <a:ea typeface="Calibri"/>
              <a:cs typeface="Calibri"/>
              <a:sym typeface="Calibri"/>
            </a:endParaRPr>
          </a:p>
          <a:p>
            <a:pPr marL="457200" lvl="0" indent="0" algn="l" rtl="0">
              <a:spcBef>
                <a:spcPts val="0"/>
              </a:spcBef>
              <a:spcAft>
                <a:spcPts val="0"/>
              </a:spcAft>
              <a:buNone/>
            </a:pPr>
            <a:endParaRPr sz="2400" dirty="0">
              <a:latin typeface="Calibri"/>
              <a:ea typeface="Calibri"/>
              <a:cs typeface="Calibri"/>
              <a:sym typeface="Calibri"/>
            </a:endParaRPr>
          </a:p>
          <a:p>
            <a:pPr marL="0" lvl="0" indent="0" algn="l" rtl="0">
              <a:spcBef>
                <a:spcPts val="0"/>
              </a:spcBef>
              <a:spcAft>
                <a:spcPts val="0"/>
              </a:spcAft>
              <a:buNone/>
            </a:pPr>
            <a:endParaRPr sz="2400" dirty="0">
              <a:latin typeface="Calibri"/>
              <a:ea typeface="Calibri"/>
              <a:cs typeface="Calibri"/>
              <a:sym typeface="Calibri"/>
            </a:endParaRPr>
          </a:p>
        </p:txBody>
      </p:sp>
      <p:pic>
        <p:nvPicPr>
          <p:cNvPr id="198" name="Google Shape;198;g126a939c396_3_46"/>
          <p:cNvPicPr preferRelativeResize="0"/>
          <p:nvPr/>
        </p:nvPicPr>
        <p:blipFill>
          <a:blip r:embed="rId4">
            <a:alphaModFix/>
          </a:blip>
          <a:stretch>
            <a:fillRect/>
          </a:stretch>
        </p:blipFill>
        <p:spPr>
          <a:xfrm>
            <a:off x="8730150" y="3914300"/>
            <a:ext cx="1772523" cy="1914324"/>
          </a:xfrm>
          <a:prstGeom prst="rect">
            <a:avLst/>
          </a:prstGeom>
          <a:noFill/>
          <a:ln>
            <a:noFill/>
          </a:ln>
        </p:spPr>
      </p:pic>
      <p:pic>
        <p:nvPicPr>
          <p:cNvPr id="199" name="Google Shape;199;g126a939c396_3_46"/>
          <p:cNvPicPr preferRelativeResize="0"/>
          <p:nvPr/>
        </p:nvPicPr>
        <p:blipFill rotWithShape="1">
          <a:blip r:embed="rId5">
            <a:alphaModFix/>
          </a:blip>
          <a:srcRect l="76839" t="15733" b="36703"/>
          <a:stretch/>
        </p:blipFill>
        <p:spPr>
          <a:xfrm>
            <a:off x="5919775" y="2960588"/>
            <a:ext cx="988750" cy="1140175"/>
          </a:xfrm>
          <a:prstGeom prst="rect">
            <a:avLst/>
          </a:prstGeom>
          <a:noFill/>
          <a:ln>
            <a:noFill/>
          </a:ln>
        </p:spPr>
      </p:pic>
      <p:pic>
        <p:nvPicPr>
          <p:cNvPr id="200" name="Google Shape;200;g126a939c396_3_46"/>
          <p:cNvPicPr preferRelativeResize="0"/>
          <p:nvPr/>
        </p:nvPicPr>
        <p:blipFill>
          <a:blip r:embed="rId6">
            <a:alphaModFix/>
          </a:blip>
          <a:stretch>
            <a:fillRect/>
          </a:stretch>
        </p:blipFill>
        <p:spPr>
          <a:xfrm>
            <a:off x="3416175" y="3173475"/>
            <a:ext cx="971550" cy="885825"/>
          </a:xfrm>
          <a:prstGeom prst="rect">
            <a:avLst/>
          </a:prstGeom>
          <a:noFill/>
          <a:ln>
            <a:noFill/>
          </a:ln>
        </p:spPr>
      </p:pic>
      <p:sp>
        <p:nvSpPr>
          <p:cNvPr id="201" name="Google Shape;201;g126a939c396_3_46"/>
          <p:cNvSpPr txBox="1"/>
          <p:nvPr/>
        </p:nvSpPr>
        <p:spPr>
          <a:xfrm>
            <a:off x="1052750" y="4326000"/>
            <a:ext cx="7717800" cy="2031295"/>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Font typeface="Calibri"/>
              <a:buChar char="●"/>
            </a:pPr>
            <a:r>
              <a:rPr lang="en-US" sz="2400" i="1" dirty="0">
                <a:solidFill>
                  <a:schemeClr val="dk1"/>
                </a:solidFill>
                <a:latin typeface="Calibri"/>
                <a:ea typeface="Calibri"/>
                <a:cs typeface="Calibri"/>
                <a:sym typeface="Calibri"/>
              </a:rPr>
              <a:t>Interesting finding: </a:t>
            </a:r>
            <a:endParaRPr sz="2400" i="1"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2400" dirty="0">
                <a:solidFill>
                  <a:schemeClr val="dk1"/>
                </a:solidFill>
                <a:latin typeface="Calibri"/>
                <a:ea typeface="Calibri"/>
                <a:cs typeface="Calibri"/>
                <a:sym typeface="Calibri"/>
              </a:rPr>
              <a:t>The average sentiment of positive tweets before a game is positively and strongly correlated with the upcoming game score! (Correlation </a:t>
            </a:r>
            <a:r>
              <a:rPr lang="en-US" sz="2400" dirty="0" err="1">
                <a:solidFill>
                  <a:schemeClr val="dk1"/>
                </a:solidFill>
                <a:latin typeface="Calibri"/>
                <a:ea typeface="Calibri"/>
                <a:cs typeface="Calibri"/>
                <a:sym typeface="Calibri"/>
              </a:rPr>
              <a:t>coef</a:t>
            </a:r>
            <a:r>
              <a:rPr lang="en-US" sz="2400" dirty="0">
                <a:solidFill>
                  <a:schemeClr val="dk1"/>
                </a:solidFill>
                <a:latin typeface="Calibri"/>
                <a:ea typeface="Calibri"/>
                <a:cs typeface="Calibri"/>
                <a:sym typeface="Calibri"/>
              </a:rPr>
              <a:t> 0.77)</a:t>
            </a:r>
            <a:endParaRPr sz="2400" dirty="0">
              <a:solidFill>
                <a:schemeClr val="dk1"/>
              </a:solidFill>
              <a:latin typeface="Calibri"/>
              <a:ea typeface="Calibri"/>
              <a:cs typeface="Calibri"/>
              <a:sym typeface="Calibri"/>
            </a:endParaRPr>
          </a:p>
          <a:p>
            <a:pPr marL="0" lvl="0" indent="0" algn="l" rtl="0">
              <a:spcBef>
                <a:spcPts val="0"/>
              </a:spcBef>
              <a:spcAft>
                <a:spcPts val="0"/>
              </a:spcAft>
              <a:buNone/>
            </a:pPr>
            <a:endParaRPr sz="2400" dirty="0">
              <a:latin typeface="Calibri"/>
              <a:ea typeface="Calibri"/>
              <a:cs typeface="Calibri"/>
              <a:sym typeface="Calibri"/>
            </a:endParaRPr>
          </a:p>
        </p:txBody>
      </p:sp>
      <p:pic>
        <p:nvPicPr>
          <p:cNvPr id="202" name="Google Shape;202;g126a939c396_3_46"/>
          <p:cNvPicPr preferRelativeResize="0"/>
          <p:nvPr/>
        </p:nvPicPr>
        <p:blipFill>
          <a:blip r:embed="rId7">
            <a:alphaModFix/>
          </a:blip>
          <a:stretch>
            <a:fillRect/>
          </a:stretch>
        </p:blipFill>
        <p:spPr>
          <a:xfrm>
            <a:off x="4812275" y="3325875"/>
            <a:ext cx="560925" cy="560925"/>
          </a:xfrm>
          <a:prstGeom prst="rect">
            <a:avLst/>
          </a:prstGeom>
          <a:noFill/>
          <a:ln>
            <a:noFill/>
          </a:ln>
        </p:spPr>
      </p:pic>
      <p:sp>
        <p:nvSpPr>
          <p:cNvPr id="203" name="Google Shape;203;g126a939c396_3_46"/>
          <p:cNvSpPr txBox="1"/>
          <p:nvPr/>
        </p:nvSpPr>
        <p:spPr>
          <a:xfrm>
            <a:off x="380900" y="6153000"/>
            <a:ext cx="1094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Note: (1)The probability of the game outcome not impacting the sentiments of tweets is as low as </a:t>
            </a:r>
            <a:r>
              <a:rPr lang="en-US" dirty="0">
                <a:solidFill>
                  <a:schemeClr val="dk1"/>
                </a:solidFill>
                <a:latin typeface="Calibri"/>
                <a:ea typeface="Calibri"/>
                <a:cs typeface="Calibri"/>
                <a:sym typeface="Calibri"/>
              </a:rPr>
              <a:t> 2e-16. hence, we can conclude that the game outcome has a significant impact on the tweet sentiment(positive, negative, neutral). </a:t>
            </a:r>
            <a:endParaRPr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09" name="Google Shape;209;g126a939c396_3_85"/>
          <p:cNvGrpSpPr/>
          <p:nvPr/>
        </p:nvGrpSpPr>
        <p:grpSpPr>
          <a:xfrm>
            <a:off x="-19" y="-1"/>
            <a:ext cx="12260604" cy="1496875"/>
            <a:chOff x="2053604" y="0"/>
            <a:chExt cx="4804500" cy="980400"/>
          </a:xfrm>
        </p:grpSpPr>
        <p:sp>
          <p:nvSpPr>
            <p:cNvPr id="210" name="Google Shape;210;g126a939c396_3_85"/>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g126a939c396_3_85"/>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Conclusion</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212" name="Google Shape;212;g126a939c396_3_85"/>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sp>
        <p:nvSpPr>
          <p:cNvPr id="213" name="Google Shape;213;g126a939c396_3_85"/>
          <p:cNvSpPr txBox="1"/>
          <p:nvPr/>
        </p:nvSpPr>
        <p:spPr>
          <a:xfrm>
            <a:off x="714475" y="2221450"/>
            <a:ext cx="10486200" cy="535528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rgbClr val="262626"/>
                </a:solidFill>
                <a:latin typeface="Calibri"/>
                <a:ea typeface="Calibri"/>
                <a:cs typeface="Calibri"/>
                <a:sym typeface="Calibri"/>
              </a:rPr>
              <a:t>The number of positive tweets that stay until 2 days after a Timberwolves game has a very high correlation with </a:t>
            </a:r>
          </a:p>
          <a:p>
            <a:pPr marL="457200" lvl="0" indent="-419100" algn="l" rtl="0">
              <a:spcBef>
                <a:spcPts val="0"/>
              </a:spcBef>
              <a:spcAft>
                <a:spcPts val="0"/>
              </a:spcAft>
              <a:buClr>
                <a:srgbClr val="262626"/>
              </a:buClr>
              <a:buSzPts val="3000"/>
              <a:buFont typeface="Arial" panose="020B0604020202020204" pitchFamily="34" charset="0"/>
              <a:buChar char="•"/>
            </a:pPr>
            <a:r>
              <a:rPr lang="en-US" sz="2400" dirty="0">
                <a:solidFill>
                  <a:srgbClr val="262626"/>
                </a:solidFill>
                <a:latin typeface="Calibri"/>
                <a:ea typeface="Calibri"/>
                <a:cs typeface="Calibri"/>
                <a:sym typeface="Calibri"/>
              </a:rPr>
              <a:t>The number of points that Timberwolves score (0.85)</a:t>
            </a:r>
            <a:endParaRPr sz="2400" dirty="0">
              <a:solidFill>
                <a:srgbClr val="262626"/>
              </a:solidFill>
              <a:latin typeface="Calibri"/>
              <a:ea typeface="Calibri"/>
              <a:cs typeface="Calibri"/>
              <a:sym typeface="Calibri"/>
            </a:endParaRPr>
          </a:p>
          <a:p>
            <a:pPr marL="457200" lvl="0" indent="-419100" algn="l" rtl="0">
              <a:spcBef>
                <a:spcPts val="0"/>
              </a:spcBef>
              <a:spcAft>
                <a:spcPts val="0"/>
              </a:spcAft>
              <a:buClr>
                <a:srgbClr val="262626"/>
              </a:buClr>
              <a:buSzPts val="3000"/>
              <a:buFont typeface="Arial" panose="020B0604020202020204" pitchFamily="34" charset="0"/>
              <a:buChar char="•"/>
            </a:pPr>
            <a:r>
              <a:rPr lang="en-US" sz="2400" dirty="0">
                <a:solidFill>
                  <a:srgbClr val="262626"/>
                </a:solidFill>
                <a:latin typeface="Calibri"/>
                <a:ea typeface="Calibri"/>
                <a:cs typeface="Calibri"/>
                <a:sym typeface="Calibri"/>
              </a:rPr>
              <a:t>The number of assists (0.74)</a:t>
            </a:r>
            <a:endParaRPr sz="2400" dirty="0">
              <a:solidFill>
                <a:srgbClr val="262626"/>
              </a:solidFill>
              <a:latin typeface="Calibri"/>
              <a:ea typeface="Calibri"/>
              <a:cs typeface="Calibri"/>
              <a:sym typeface="Calibri"/>
            </a:endParaRPr>
          </a:p>
          <a:p>
            <a:pPr marL="457200" lvl="0" indent="-419100" algn="l" rtl="0">
              <a:spcBef>
                <a:spcPts val="0"/>
              </a:spcBef>
              <a:spcAft>
                <a:spcPts val="0"/>
              </a:spcAft>
              <a:buClr>
                <a:srgbClr val="262626"/>
              </a:buClr>
              <a:buSzPts val="3000"/>
              <a:buFont typeface="Arial" panose="020B0604020202020204" pitchFamily="34" charset="0"/>
              <a:buChar char="•"/>
            </a:pPr>
            <a:r>
              <a:rPr lang="en-US" sz="2400" dirty="0">
                <a:solidFill>
                  <a:srgbClr val="262626"/>
                </a:solidFill>
                <a:latin typeface="Calibri"/>
                <a:ea typeface="Calibri"/>
                <a:cs typeface="Calibri"/>
                <a:sym typeface="Calibri"/>
              </a:rPr>
              <a:t>The number of rebounds (0.71)</a:t>
            </a:r>
          </a:p>
          <a:p>
            <a:pPr marL="457200" lvl="0" indent="-419100" algn="l" rtl="0">
              <a:spcBef>
                <a:spcPts val="0"/>
              </a:spcBef>
              <a:spcAft>
                <a:spcPts val="0"/>
              </a:spcAft>
              <a:buClr>
                <a:srgbClr val="262626"/>
              </a:buClr>
              <a:buSzPts val="3000"/>
              <a:buFont typeface="Arial" panose="020B0604020202020204" pitchFamily="34" charset="0"/>
              <a:buChar char="•"/>
            </a:pPr>
            <a:endParaRPr lang="en-US" sz="2400" dirty="0">
              <a:solidFill>
                <a:srgbClr val="262626"/>
              </a:solidFill>
              <a:latin typeface="Calibri"/>
              <a:ea typeface="Calibri"/>
              <a:cs typeface="Calibri"/>
              <a:sym typeface="Calibri"/>
            </a:endParaRPr>
          </a:p>
          <a:p>
            <a:pPr marL="38100">
              <a:buClr>
                <a:srgbClr val="262626"/>
              </a:buClr>
              <a:buSzPts val="3000"/>
            </a:pPr>
            <a:r>
              <a:rPr lang="en-US" sz="2400" dirty="0">
                <a:solidFill>
                  <a:srgbClr val="262626"/>
                </a:solidFill>
                <a:latin typeface="Calibri"/>
                <a:ea typeface="Calibri"/>
                <a:cs typeface="Calibri"/>
                <a:sym typeface="Calibri"/>
              </a:rPr>
              <a:t>The number of positive tweets that stay until 2 days after a Timberwolves game has a very low correlation with </a:t>
            </a:r>
          </a:p>
          <a:p>
            <a:pPr marL="457200" lvl="0" indent="-419100" algn="l" rtl="0">
              <a:spcBef>
                <a:spcPts val="0"/>
              </a:spcBef>
              <a:spcAft>
                <a:spcPts val="0"/>
              </a:spcAft>
              <a:buClr>
                <a:srgbClr val="262626"/>
              </a:buClr>
              <a:buSzPts val="3000"/>
              <a:buFont typeface="Arial" panose="020B0604020202020204" pitchFamily="34" charset="0"/>
              <a:buChar char="•"/>
            </a:pPr>
            <a:r>
              <a:rPr lang="en-US" sz="2400" dirty="0">
                <a:solidFill>
                  <a:srgbClr val="262626"/>
                </a:solidFill>
                <a:latin typeface="Calibri"/>
                <a:ea typeface="Calibri"/>
                <a:cs typeface="Calibri"/>
                <a:sym typeface="Calibri"/>
              </a:rPr>
              <a:t>The number of blocks(0.13)</a:t>
            </a:r>
          </a:p>
          <a:p>
            <a:pPr marL="457200" lvl="0" indent="-419100" algn="l" rtl="0">
              <a:spcBef>
                <a:spcPts val="0"/>
              </a:spcBef>
              <a:spcAft>
                <a:spcPts val="0"/>
              </a:spcAft>
              <a:buClr>
                <a:srgbClr val="262626"/>
              </a:buClr>
              <a:buSzPts val="3000"/>
              <a:buFont typeface="Arial" panose="020B0604020202020204" pitchFamily="34" charset="0"/>
              <a:buChar char="•"/>
            </a:pPr>
            <a:r>
              <a:rPr lang="en-US" sz="2400" dirty="0">
                <a:solidFill>
                  <a:srgbClr val="262626"/>
                </a:solidFill>
                <a:latin typeface="Calibri"/>
                <a:ea typeface="Calibri"/>
                <a:cs typeface="Calibri"/>
                <a:sym typeface="Calibri"/>
              </a:rPr>
              <a:t>The number of steals(0.17)</a:t>
            </a:r>
          </a:p>
          <a:p>
            <a:pPr marL="0" lvl="0" indent="0" algn="l" rtl="0">
              <a:spcBef>
                <a:spcPts val="0"/>
              </a:spcBef>
              <a:spcAft>
                <a:spcPts val="0"/>
              </a:spcAft>
              <a:buNone/>
            </a:pPr>
            <a:endParaRPr lang="en-US" sz="2400" dirty="0">
              <a:solidFill>
                <a:srgbClr val="262626"/>
              </a:solidFill>
              <a:latin typeface="Calibri"/>
              <a:ea typeface="Calibri"/>
              <a:cs typeface="Calibri"/>
              <a:sym typeface="Calibri"/>
            </a:endParaRPr>
          </a:p>
          <a:p>
            <a:pPr marL="0" lvl="0" indent="0" algn="l" rtl="0">
              <a:spcBef>
                <a:spcPts val="0"/>
              </a:spcBef>
              <a:spcAft>
                <a:spcPts val="0"/>
              </a:spcAft>
              <a:buNone/>
            </a:pPr>
            <a:endParaRPr lang="en-US" sz="2400" dirty="0">
              <a:solidFill>
                <a:srgbClr val="262626"/>
              </a:solidFill>
              <a:latin typeface="Calibri"/>
              <a:ea typeface="Calibri"/>
              <a:cs typeface="Calibri"/>
              <a:sym typeface="Calibri"/>
            </a:endParaRPr>
          </a:p>
          <a:p>
            <a:pPr marL="0" lvl="0" indent="0" algn="l" rtl="0">
              <a:spcBef>
                <a:spcPts val="0"/>
              </a:spcBef>
              <a:spcAft>
                <a:spcPts val="0"/>
              </a:spcAft>
              <a:buNone/>
            </a:pPr>
            <a:endParaRPr lang="en-US" sz="2400" dirty="0">
              <a:solidFill>
                <a:srgbClr val="262626"/>
              </a:solidFill>
              <a:latin typeface="Calibri"/>
              <a:ea typeface="Calibri"/>
              <a:cs typeface="Calibri"/>
              <a:sym typeface="Calibri"/>
            </a:endParaRPr>
          </a:p>
          <a:p>
            <a:pPr marL="0" lvl="0" indent="0" algn="l" rtl="0">
              <a:spcBef>
                <a:spcPts val="0"/>
              </a:spcBef>
              <a:spcAft>
                <a:spcPts val="0"/>
              </a:spcAft>
              <a:buNone/>
            </a:pPr>
            <a:r>
              <a:rPr lang="en-US" sz="2400" dirty="0">
                <a:solidFill>
                  <a:srgbClr val="262626"/>
                </a:solidFill>
                <a:latin typeface="Calibri"/>
                <a:ea typeface="Calibri"/>
                <a:cs typeface="Calibri"/>
                <a:sym typeface="Calibri"/>
              </a:rPr>
              <a:t> </a:t>
            </a:r>
            <a:endParaRPr sz="24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g126ba5f4e30_0_3"/>
          <p:cNvGrpSpPr/>
          <p:nvPr/>
        </p:nvGrpSpPr>
        <p:grpSpPr>
          <a:xfrm>
            <a:off x="-19" y="-1"/>
            <a:ext cx="12260604" cy="1496875"/>
            <a:chOff x="2053604" y="0"/>
            <a:chExt cx="4804500" cy="980400"/>
          </a:xfrm>
        </p:grpSpPr>
        <p:sp>
          <p:nvSpPr>
            <p:cNvPr id="220" name="Google Shape;220;g126ba5f4e30_0_3"/>
            <p:cNvSpPr/>
            <p:nvPr/>
          </p:nvSpPr>
          <p:spPr>
            <a:xfrm>
              <a:off x="2053604" y="0"/>
              <a:ext cx="4804500" cy="980400"/>
            </a:xfrm>
            <a:prstGeom prst="rect">
              <a:avLst/>
            </a:prstGeom>
            <a:solidFill>
              <a:srgbClr val="2761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126ba5f4e30_0_3"/>
            <p:cNvSpPr txBox="1"/>
            <p:nvPr/>
          </p:nvSpPr>
          <p:spPr>
            <a:xfrm>
              <a:off x="2823222" y="97107"/>
              <a:ext cx="3926400" cy="4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chemeClr val="lt1"/>
                  </a:solidFill>
                  <a:latin typeface="Calibri" panose="020F0502020204030204" pitchFamily="34" charset="0"/>
                  <a:ea typeface="Federo"/>
                  <a:cs typeface="Calibri" panose="020F0502020204030204" pitchFamily="34" charset="0"/>
                  <a:sym typeface="Federo"/>
                </a:rPr>
                <a:t>Recommendations</a:t>
              </a:r>
              <a:endParaRPr sz="3600" b="1" dirty="0">
                <a:solidFill>
                  <a:schemeClr val="lt1"/>
                </a:solidFill>
                <a:latin typeface="Calibri" panose="020F0502020204030204" pitchFamily="34" charset="0"/>
                <a:ea typeface="Federo"/>
                <a:cs typeface="Calibri" panose="020F0502020204030204" pitchFamily="34" charset="0"/>
                <a:sym typeface="Federo"/>
              </a:endParaRPr>
            </a:p>
          </p:txBody>
        </p:sp>
      </p:grpSp>
      <p:pic>
        <p:nvPicPr>
          <p:cNvPr id="222" name="Google Shape;222;g126ba5f4e30_0_3"/>
          <p:cNvPicPr preferRelativeResize="0"/>
          <p:nvPr/>
        </p:nvPicPr>
        <p:blipFill rotWithShape="1">
          <a:blip r:embed="rId3">
            <a:alphaModFix/>
          </a:blip>
          <a:srcRect/>
          <a:stretch/>
        </p:blipFill>
        <p:spPr>
          <a:xfrm rot="306162">
            <a:off x="37605" y="46931"/>
            <a:ext cx="1803044" cy="1889983"/>
          </a:xfrm>
          <a:prstGeom prst="rect">
            <a:avLst/>
          </a:prstGeom>
          <a:noFill/>
          <a:ln>
            <a:noFill/>
          </a:ln>
          <a:effectLst>
            <a:outerShdw blurRad="63500" sx="102000" sy="102000" algn="ctr" rotWithShape="0">
              <a:srgbClr val="000000">
                <a:alpha val="40000"/>
              </a:srgbClr>
            </a:outerShdw>
          </a:effectLst>
        </p:spPr>
      </p:pic>
      <p:pic>
        <p:nvPicPr>
          <p:cNvPr id="223" name="Google Shape;223;g126ba5f4e30_0_3"/>
          <p:cNvPicPr preferRelativeResize="0"/>
          <p:nvPr/>
        </p:nvPicPr>
        <p:blipFill>
          <a:blip r:embed="rId4">
            <a:alphaModFix/>
          </a:blip>
          <a:stretch>
            <a:fillRect/>
          </a:stretch>
        </p:blipFill>
        <p:spPr>
          <a:xfrm>
            <a:off x="1163025" y="2428941"/>
            <a:ext cx="1098000" cy="1092260"/>
          </a:xfrm>
          <a:prstGeom prst="rect">
            <a:avLst/>
          </a:prstGeom>
          <a:noFill/>
          <a:ln>
            <a:noFill/>
          </a:ln>
        </p:spPr>
      </p:pic>
      <p:sp>
        <p:nvSpPr>
          <p:cNvPr id="224" name="Google Shape;224;g126ba5f4e30_0_3"/>
          <p:cNvSpPr txBox="1"/>
          <p:nvPr/>
        </p:nvSpPr>
        <p:spPr>
          <a:xfrm>
            <a:off x="2519275" y="2305425"/>
            <a:ext cx="9455700" cy="2400627"/>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rgbClr val="262626"/>
              </a:buClr>
              <a:buSzPts val="3000"/>
              <a:buFont typeface="Calibri"/>
              <a:buChar char="●"/>
            </a:pPr>
            <a:r>
              <a:rPr lang="en-US" sz="2400" dirty="0">
                <a:solidFill>
                  <a:srgbClr val="262626"/>
                </a:solidFill>
                <a:latin typeface="Calibri"/>
                <a:ea typeface="Calibri"/>
                <a:cs typeface="Calibri"/>
                <a:sym typeface="Calibri"/>
              </a:rPr>
              <a:t>For investors looking for teams to sponsor, they can attach greater importance to those segments that have higher correlation with the positive tweets and ignore those less related ones;</a:t>
            </a:r>
            <a:endParaRPr sz="2400" dirty="0">
              <a:solidFill>
                <a:srgbClr val="262626"/>
              </a:solidFill>
              <a:latin typeface="Calibri"/>
              <a:ea typeface="Calibri"/>
              <a:cs typeface="Calibri"/>
              <a:sym typeface="Calibri"/>
            </a:endParaRPr>
          </a:p>
          <a:p>
            <a:pPr marL="457200" lvl="0" indent="-419100" algn="l" rtl="0">
              <a:spcBef>
                <a:spcPts val="0"/>
              </a:spcBef>
              <a:spcAft>
                <a:spcPts val="0"/>
              </a:spcAft>
              <a:buClr>
                <a:srgbClr val="262626"/>
              </a:buClr>
              <a:buSzPts val="3000"/>
              <a:buFont typeface="Calibri"/>
              <a:buChar char="●"/>
            </a:pPr>
            <a:r>
              <a:rPr lang="en-US" sz="2400" dirty="0">
                <a:solidFill>
                  <a:srgbClr val="262626"/>
                </a:solidFill>
                <a:latin typeface="Calibri"/>
                <a:ea typeface="Calibri"/>
                <a:cs typeface="Calibri"/>
                <a:sym typeface="Calibri"/>
              </a:rPr>
              <a:t>For merchandisers, they can highlight more theme-related products in center positions following the priority indicated by the correlation scores.</a:t>
            </a:r>
            <a:endParaRPr sz="2400" dirty="0">
              <a:solidFill>
                <a:srgbClr val="262626"/>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653</Words>
  <Application>Microsoft Office PowerPoint</Application>
  <PresentationFormat>Widescreen</PresentationFormat>
  <Paragraphs>90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echo_pei@yeah.net</dc:creator>
  <cp:lastModifiedBy>Prachi Sharma</cp:lastModifiedBy>
  <cp:revision>4</cp:revision>
  <dcterms:created xsi:type="dcterms:W3CDTF">2022-04-25T23:51:30Z</dcterms:created>
  <dcterms:modified xsi:type="dcterms:W3CDTF">2022-04-30T20:54:04Z</dcterms:modified>
</cp:coreProperties>
</file>